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61" r:id="rId3"/>
    <p:sldId id="263" r:id="rId4"/>
    <p:sldId id="272" r:id="rId5"/>
    <p:sldId id="257" r:id="rId6"/>
    <p:sldId id="265" r:id="rId7"/>
    <p:sldId id="266" r:id="rId8"/>
    <p:sldId id="267" r:id="rId9"/>
    <p:sldId id="268" r:id="rId10"/>
    <p:sldId id="271" r:id="rId11"/>
    <p:sldId id="274" r:id="rId12"/>
    <p:sldId id="275" r:id="rId13"/>
    <p:sldId id="269" r:id="rId14"/>
    <p:sldId id="2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gnieszka Noculak" initials="AN" lastIdx="1" clrIdx="0">
    <p:extLst>
      <p:ext uri="{19B8F6BF-5375-455C-9EA6-DF929625EA0E}">
        <p15:presenceInfo xmlns:p15="http://schemas.microsoft.com/office/powerpoint/2012/main" userId="d10ae1319e76bbd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32" autoAdjust="0"/>
    <p:restoredTop sz="94660"/>
  </p:normalViewPr>
  <p:slideViewPr>
    <p:cSldViewPr snapToGrid="0">
      <p:cViewPr varScale="1">
        <p:scale>
          <a:sx n="74" d="100"/>
          <a:sy n="74" d="100"/>
        </p:scale>
        <p:origin x="59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1-03T09:45:59.412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jpeg>
</file>

<file path=ppt/media/image18.jpeg>
</file>

<file path=ppt/media/image19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l-PL" smtClean="0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6BD2DE9-547D-4FB4-9EBD-FD3AE5DCA936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6B6A2A-3738-4ECB-A55B-122966D31513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7704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D2DE9-547D-4FB4-9EBD-FD3AE5DCA936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B6A2A-3738-4ECB-A55B-122966D315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1084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D2DE9-547D-4FB4-9EBD-FD3AE5DCA936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B6A2A-3738-4ECB-A55B-122966D315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5984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D2DE9-547D-4FB4-9EBD-FD3AE5DCA936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B6A2A-3738-4ECB-A55B-122966D315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5075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D2DE9-547D-4FB4-9EBD-FD3AE5DCA936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B6A2A-3738-4ECB-A55B-122966D31513}" type="slidenum">
              <a:rPr lang="en-GB" smtClean="0"/>
              <a:t>‹#›</a:t>
            </a:fld>
            <a:endParaRPr lang="en-GB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1604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D2DE9-547D-4FB4-9EBD-FD3AE5DCA936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B6A2A-3738-4ECB-A55B-122966D315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8271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D2DE9-547D-4FB4-9EBD-FD3AE5DCA936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B6A2A-3738-4ECB-A55B-122966D315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1423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D2DE9-547D-4FB4-9EBD-FD3AE5DCA936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B6A2A-3738-4ECB-A55B-122966D315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4304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D2DE9-547D-4FB4-9EBD-FD3AE5DCA936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B6A2A-3738-4ECB-A55B-122966D315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359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D2DE9-547D-4FB4-9EBD-FD3AE5DCA936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B6A2A-3738-4ECB-A55B-122966D315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8297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 smtClean="0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D2DE9-547D-4FB4-9EBD-FD3AE5DCA936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B6A2A-3738-4ECB-A55B-122966D315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3741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16BD2DE9-547D-4FB4-9EBD-FD3AE5DCA936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016B6A2A-3738-4ECB-A55B-122966D315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7290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 smtClean="0"/>
              <a:t>The </a:t>
            </a:r>
            <a:r>
              <a:rPr lang="pl-PL" dirty="0" err="1" smtClean="0"/>
              <a:t>Postdocs</a:t>
            </a:r>
            <a:endParaRPr lang="en-GB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24000" y="4297497"/>
            <a:ext cx="9144000" cy="1655762"/>
          </a:xfrm>
        </p:spPr>
        <p:txBody>
          <a:bodyPr/>
          <a:lstStyle/>
          <a:p>
            <a:r>
              <a:rPr lang="pl-PL" dirty="0" smtClean="0"/>
              <a:t>Elena </a:t>
            </a:r>
            <a:r>
              <a:rPr lang="pl-PL" dirty="0" err="1" smtClean="0"/>
              <a:t>Labzina</a:t>
            </a:r>
            <a:endParaRPr lang="pl-PL" dirty="0" smtClean="0"/>
          </a:p>
          <a:p>
            <a:r>
              <a:rPr lang="pl-PL" dirty="0" smtClean="0"/>
              <a:t>Anna </a:t>
            </a:r>
            <a:r>
              <a:rPr lang="pl-PL" dirty="0" err="1" smtClean="0"/>
              <a:t>Klimovskaia</a:t>
            </a:r>
            <a:endParaRPr lang="pl-PL" dirty="0" smtClean="0"/>
          </a:p>
          <a:p>
            <a:r>
              <a:rPr lang="pl-PL" dirty="0" smtClean="0"/>
              <a:t>Agnieszka </a:t>
            </a:r>
            <a:r>
              <a:rPr lang="pl-PL" dirty="0" err="1" smtClean="0"/>
              <a:t>Noculak</a:t>
            </a:r>
            <a:endParaRPr lang="en-GB" dirty="0"/>
          </a:p>
        </p:txBody>
      </p:sp>
      <p:sp>
        <p:nvSpPr>
          <p:cNvPr id="4" name="pole tekstowe 3"/>
          <p:cNvSpPr txBox="1"/>
          <p:nvPr/>
        </p:nvSpPr>
        <p:spPr>
          <a:xfrm>
            <a:off x="321971" y="6257634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smtClean="0"/>
              <a:t>Zurich, 3.11.2019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7331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/>
          <p:cNvPicPr>
            <a:picLocks noChangeAspect="1"/>
          </p:cNvPicPr>
          <p:nvPr/>
        </p:nvPicPr>
        <p:blipFill rotWithShape="1">
          <a:blip r:embed="rId2"/>
          <a:srcRect l="37792" t="41505" r="42115" b="18530"/>
          <a:stretch/>
        </p:blipFill>
        <p:spPr>
          <a:xfrm>
            <a:off x="643943" y="1608786"/>
            <a:ext cx="4146998" cy="4637285"/>
          </a:xfrm>
          <a:prstGeom prst="rect">
            <a:avLst/>
          </a:prstGeom>
        </p:spPr>
      </p:pic>
      <p:pic>
        <p:nvPicPr>
          <p:cNvPr id="5" name="Obraz 4"/>
          <p:cNvPicPr>
            <a:picLocks noChangeAspect="1"/>
          </p:cNvPicPr>
          <p:nvPr/>
        </p:nvPicPr>
        <p:blipFill rotWithShape="1">
          <a:blip r:embed="rId2"/>
          <a:srcRect l="20272" t="41505" r="63963" b="53251"/>
          <a:stretch/>
        </p:blipFill>
        <p:spPr>
          <a:xfrm>
            <a:off x="457844" y="1166655"/>
            <a:ext cx="3179518" cy="594574"/>
          </a:xfrm>
          <a:prstGeom prst="rect">
            <a:avLst/>
          </a:prstGeom>
        </p:spPr>
      </p:pic>
      <p:pic>
        <p:nvPicPr>
          <p:cNvPr id="6" name="Obraz 5"/>
          <p:cNvPicPr>
            <a:picLocks noChangeAspect="1"/>
          </p:cNvPicPr>
          <p:nvPr/>
        </p:nvPicPr>
        <p:blipFill rotWithShape="1">
          <a:blip r:embed="rId3"/>
          <a:srcRect l="49670" t="43970" r="27762" b="20466"/>
          <a:stretch/>
        </p:blipFill>
        <p:spPr>
          <a:xfrm>
            <a:off x="6542465" y="2070837"/>
            <a:ext cx="4481850" cy="3970760"/>
          </a:xfrm>
          <a:prstGeom prst="rect">
            <a:avLst/>
          </a:prstGeom>
        </p:spPr>
      </p:pic>
      <p:sp>
        <p:nvSpPr>
          <p:cNvPr id="7" name="Prostokąt 6"/>
          <p:cNvSpPr/>
          <p:nvPr/>
        </p:nvSpPr>
        <p:spPr>
          <a:xfrm>
            <a:off x="6982831" y="1285620"/>
            <a:ext cx="335053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 smtClean="0"/>
              <a:t>Data </a:t>
            </a:r>
            <a:r>
              <a:rPr lang="pl-PL" dirty="0" err="1" smtClean="0"/>
              <a:t>balancing</a:t>
            </a:r>
            <a:r>
              <a:rPr lang="pl-PL" dirty="0" smtClean="0"/>
              <a:t>: </a:t>
            </a:r>
            <a:r>
              <a:rPr lang="pl-PL" dirty="0" smtClean="0"/>
              <a:t>SMOTE + Tomek </a:t>
            </a:r>
            <a:endParaRPr lang="pl-PL" dirty="0" smtClean="0"/>
          </a:p>
          <a:p>
            <a:r>
              <a:rPr lang="pl-PL" dirty="0" smtClean="0"/>
              <a:t>Model: </a:t>
            </a:r>
            <a:r>
              <a:rPr lang="en-GB" dirty="0" smtClean="0"/>
              <a:t>Logistic </a:t>
            </a:r>
            <a:r>
              <a:rPr lang="en-GB" dirty="0"/>
              <a:t>regression</a:t>
            </a:r>
          </a:p>
        </p:txBody>
      </p:sp>
      <p:sp>
        <p:nvSpPr>
          <p:cNvPr id="8" name="Tytuł 1"/>
          <p:cNvSpPr>
            <a:spLocks noGrp="1"/>
          </p:cNvSpPr>
          <p:nvPr>
            <p:ph type="title"/>
          </p:nvPr>
        </p:nvSpPr>
        <p:spPr>
          <a:xfrm>
            <a:off x="457844" y="360373"/>
            <a:ext cx="9875520" cy="639651"/>
          </a:xfrm>
        </p:spPr>
        <p:txBody>
          <a:bodyPr>
            <a:normAutofit fontScale="90000"/>
          </a:bodyPr>
          <a:lstStyle/>
          <a:p>
            <a:r>
              <a:rPr lang="pl-PL" dirty="0" err="1" smtClean="0"/>
              <a:t>Supervised</a:t>
            </a:r>
            <a:r>
              <a:rPr lang="pl-PL" dirty="0" smtClean="0"/>
              <a:t> learning with </a:t>
            </a:r>
            <a:r>
              <a:rPr lang="pl-PL" dirty="0" err="1" smtClean="0"/>
              <a:t>balancing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92724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21F15-4FC8-BB47-AE8C-F38E4D91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314960"/>
            <a:ext cx="10469880" cy="1459611"/>
          </a:xfrm>
        </p:spPr>
        <p:txBody>
          <a:bodyPr/>
          <a:lstStyle/>
          <a:p>
            <a:r>
              <a:rPr lang="pl-PL" dirty="0" err="1"/>
              <a:t>Supervised</a:t>
            </a:r>
            <a:r>
              <a:rPr lang="pl-PL" dirty="0"/>
              <a:t> learning with </a:t>
            </a:r>
            <a:r>
              <a:rPr lang="pl-PL" dirty="0" err="1"/>
              <a:t>balancing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E06ACE-DEDE-414F-81C7-F4372FF143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5680" y="1595120"/>
            <a:ext cx="10020191" cy="4500880"/>
          </a:xfrm>
        </p:spPr>
        <p:txBody>
          <a:bodyPr/>
          <a:lstStyle/>
          <a:p>
            <a:r>
              <a:rPr lang="en-US" dirty="0"/>
              <a:t>Identifying the most influential features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Permutation feature scores for the features : LR and Boosted Decision Trees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F1F7BA-10B4-EF4F-8230-F198D99AF2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" b="47805"/>
          <a:stretch/>
        </p:blipFill>
        <p:spPr>
          <a:xfrm>
            <a:off x="1182859" y="2626900"/>
            <a:ext cx="4440200" cy="36300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4E6CB4-54BA-464C-96AB-8651C8320B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8185"/>
          <a:stretch/>
        </p:blipFill>
        <p:spPr>
          <a:xfrm>
            <a:off x="5783580" y="2626900"/>
            <a:ext cx="4325436" cy="3576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496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Supervised learning with balancing: Direction of the effect (based on LR)</a:t>
            </a:r>
            <a:endParaRPr lang="en-GB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43000" y="2807594"/>
            <a:ext cx="9872871" cy="3288405"/>
          </a:xfrm>
        </p:spPr>
        <p:txBody>
          <a:bodyPr>
            <a:normAutofit/>
          </a:bodyPr>
          <a:lstStyle/>
          <a:p>
            <a:r>
              <a:rPr lang="en-GB" sz="3000" dirty="0" smtClean="0"/>
              <a:t>Turnover </a:t>
            </a:r>
            <a:r>
              <a:rPr lang="pl-PL" sz="3000" dirty="0" err="1" smtClean="0"/>
              <a:t>decreases</a:t>
            </a:r>
            <a:r>
              <a:rPr lang="pl-PL" sz="3000" dirty="0" smtClean="0"/>
              <a:t> the </a:t>
            </a:r>
            <a:r>
              <a:rPr lang="pl-PL" sz="3000" dirty="0" err="1" smtClean="0"/>
              <a:t>likelihood</a:t>
            </a:r>
            <a:r>
              <a:rPr lang="en-GB" sz="3000" dirty="0" smtClean="0"/>
              <a:t> </a:t>
            </a:r>
            <a:r>
              <a:rPr lang="pl-PL" sz="3000" dirty="0" smtClean="0"/>
              <a:t>of fraud</a:t>
            </a:r>
          </a:p>
          <a:p>
            <a:r>
              <a:rPr lang="pl-PL" sz="3000" dirty="0" smtClean="0"/>
              <a:t> </a:t>
            </a:r>
            <a:r>
              <a:rPr lang="en-GB" sz="3000" dirty="0" smtClean="0"/>
              <a:t>ATM </a:t>
            </a:r>
            <a:r>
              <a:rPr lang="en-GB" sz="3000" dirty="0"/>
              <a:t>deposit increases </a:t>
            </a:r>
            <a:r>
              <a:rPr lang="pl-PL" sz="3000" dirty="0"/>
              <a:t>the </a:t>
            </a:r>
            <a:r>
              <a:rPr lang="pl-PL" sz="3000" dirty="0" err="1"/>
              <a:t>likelihood</a:t>
            </a:r>
            <a:r>
              <a:rPr lang="en-GB" sz="3000" dirty="0"/>
              <a:t> </a:t>
            </a:r>
            <a:r>
              <a:rPr lang="pl-PL" sz="3000" dirty="0"/>
              <a:t>of </a:t>
            </a:r>
            <a:r>
              <a:rPr lang="pl-PL" sz="3000" dirty="0" smtClean="0"/>
              <a:t>fraud</a:t>
            </a:r>
          </a:p>
          <a:p>
            <a:r>
              <a:rPr lang="pl-PL" sz="3000" dirty="0" smtClean="0"/>
              <a:t> </a:t>
            </a:r>
            <a:r>
              <a:rPr lang="en-GB" sz="3000" dirty="0" smtClean="0"/>
              <a:t>IO </a:t>
            </a:r>
            <a:r>
              <a:rPr lang="en-GB" sz="3000" dirty="0"/>
              <a:t>ratio increases </a:t>
            </a:r>
            <a:r>
              <a:rPr lang="pl-PL" sz="3000" dirty="0"/>
              <a:t>the </a:t>
            </a:r>
            <a:r>
              <a:rPr lang="pl-PL" sz="3000" dirty="0" err="1"/>
              <a:t>likelihood</a:t>
            </a:r>
            <a:r>
              <a:rPr lang="en-GB" sz="3000" dirty="0"/>
              <a:t> </a:t>
            </a:r>
            <a:r>
              <a:rPr lang="pl-PL" sz="3000" dirty="0"/>
              <a:t>of </a:t>
            </a:r>
            <a:r>
              <a:rPr lang="pl-PL" sz="3000" dirty="0" smtClean="0"/>
              <a:t>fraud</a:t>
            </a:r>
          </a:p>
          <a:p>
            <a:r>
              <a:rPr lang="pl-PL" sz="3000" smtClean="0"/>
              <a:t> Age </a:t>
            </a:r>
            <a:r>
              <a:rPr lang="en-GB" sz="3000" dirty="0"/>
              <a:t>increases </a:t>
            </a:r>
            <a:r>
              <a:rPr lang="pl-PL" sz="3000" dirty="0"/>
              <a:t>the </a:t>
            </a:r>
            <a:r>
              <a:rPr lang="pl-PL" sz="3000" dirty="0" err="1"/>
              <a:t>likelihood</a:t>
            </a:r>
            <a:r>
              <a:rPr lang="en-GB" sz="3000" dirty="0"/>
              <a:t> </a:t>
            </a:r>
            <a:r>
              <a:rPr lang="pl-PL" sz="3000" dirty="0"/>
              <a:t>of fraud</a:t>
            </a:r>
            <a:endParaRPr lang="en-GB" sz="3000" dirty="0"/>
          </a:p>
        </p:txBody>
      </p:sp>
    </p:spTree>
    <p:extLst>
      <p:ext uri="{BB962C8B-B14F-4D97-AF65-F5344CB8AC3E}">
        <p14:creationId xmlns:p14="http://schemas.microsoft.com/office/powerpoint/2010/main" val="6424928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692240" y="1867640"/>
            <a:ext cx="9872871" cy="3309667"/>
          </a:xfrm>
        </p:spPr>
        <p:txBody>
          <a:bodyPr>
            <a:normAutofit/>
          </a:bodyPr>
          <a:lstStyle/>
          <a:p>
            <a:r>
              <a:rPr lang="pl-PL" dirty="0" err="1" smtClean="0"/>
              <a:t>More</a:t>
            </a:r>
            <a:r>
              <a:rPr lang="pl-PL" dirty="0" smtClean="0"/>
              <a:t> </a:t>
            </a:r>
            <a:r>
              <a:rPr lang="pl-PL" dirty="0" err="1" smtClean="0"/>
              <a:t>international</a:t>
            </a:r>
            <a:r>
              <a:rPr lang="pl-PL" dirty="0" smtClean="0"/>
              <a:t> </a:t>
            </a:r>
            <a:r>
              <a:rPr lang="pl-PL" dirty="0" err="1" smtClean="0"/>
              <a:t>legal</a:t>
            </a:r>
            <a:r>
              <a:rPr lang="pl-PL" dirty="0" smtClean="0"/>
              <a:t> </a:t>
            </a:r>
            <a:r>
              <a:rPr lang="pl-PL" dirty="0" err="1" smtClean="0"/>
              <a:t>control</a:t>
            </a:r>
            <a:r>
              <a:rPr lang="pl-PL" dirty="0" smtClean="0"/>
              <a:t> on </a:t>
            </a:r>
            <a:r>
              <a:rPr lang="pl-PL" dirty="0" err="1" smtClean="0"/>
              <a:t>bitcoins</a:t>
            </a:r>
            <a:r>
              <a:rPr lang="pl-PL" dirty="0" smtClean="0"/>
              <a:t>’ </a:t>
            </a:r>
            <a:r>
              <a:rPr lang="pl-PL" dirty="0" err="1" smtClean="0"/>
              <a:t>operations</a:t>
            </a:r>
            <a:endParaRPr lang="pl-PL" dirty="0" smtClean="0"/>
          </a:p>
          <a:p>
            <a:r>
              <a:rPr lang="pl-PL" dirty="0" smtClean="0"/>
              <a:t>Distributed </a:t>
            </a:r>
            <a:r>
              <a:rPr lang="pl-PL" dirty="0" err="1" smtClean="0"/>
              <a:t>Privacy</a:t>
            </a:r>
            <a:r>
              <a:rPr lang="pl-PL" dirty="0" smtClean="0"/>
              <a:t> </a:t>
            </a:r>
            <a:r>
              <a:rPr lang="pl-PL" dirty="0" err="1" smtClean="0"/>
              <a:t>Preserving</a:t>
            </a:r>
            <a:r>
              <a:rPr lang="pl-PL" dirty="0" smtClean="0"/>
              <a:t> Information </a:t>
            </a:r>
            <a:r>
              <a:rPr lang="pl-PL" dirty="0" err="1" smtClean="0"/>
              <a:t>sharing</a:t>
            </a:r>
            <a:endParaRPr lang="pl-PL" dirty="0" smtClean="0"/>
          </a:p>
          <a:p>
            <a:r>
              <a:rPr lang="pl-PL" dirty="0" smtClean="0"/>
              <a:t>ATM face/</a:t>
            </a:r>
            <a:r>
              <a:rPr lang="pl-PL" dirty="0" err="1" smtClean="0"/>
              <a:t>fingerprint</a:t>
            </a:r>
            <a:r>
              <a:rPr lang="pl-PL" dirty="0" smtClean="0"/>
              <a:t> </a:t>
            </a:r>
            <a:r>
              <a:rPr lang="pl-PL" dirty="0" err="1" smtClean="0"/>
              <a:t>detection</a:t>
            </a:r>
            <a:endParaRPr lang="pl-PL" dirty="0" smtClean="0"/>
          </a:p>
          <a:p>
            <a:r>
              <a:rPr lang="pl-PL" dirty="0" err="1" smtClean="0"/>
              <a:t>Improve</a:t>
            </a:r>
            <a:r>
              <a:rPr lang="pl-PL" dirty="0" smtClean="0"/>
              <a:t> </a:t>
            </a:r>
            <a:r>
              <a:rPr lang="pl-PL" dirty="0" err="1" smtClean="0"/>
              <a:t>detection</a:t>
            </a:r>
            <a:r>
              <a:rPr lang="pl-PL" dirty="0" smtClean="0"/>
              <a:t> </a:t>
            </a:r>
            <a:r>
              <a:rPr lang="pl-PL" dirty="0" err="1" smtClean="0"/>
              <a:t>algorithms</a:t>
            </a:r>
            <a:r>
              <a:rPr lang="pl-PL" dirty="0" smtClean="0"/>
              <a:t>:</a:t>
            </a:r>
          </a:p>
          <a:p>
            <a:pPr lvl="1"/>
            <a:r>
              <a:rPr lang="pl-PL" dirty="0" smtClean="0"/>
              <a:t> </a:t>
            </a:r>
            <a:r>
              <a:rPr lang="pl-PL" dirty="0" err="1"/>
              <a:t>D</a:t>
            </a:r>
            <a:r>
              <a:rPr lang="pl-PL" dirty="0" err="1" smtClean="0"/>
              <a:t>eep</a:t>
            </a:r>
            <a:r>
              <a:rPr lang="pl-PL" dirty="0" smtClean="0"/>
              <a:t> </a:t>
            </a:r>
            <a:r>
              <a:rPr lang="pl-PL" dirty="0" err="1"/>
              <a:t>R</a:t>
            </a:r>
            <a:r>
              <a:rPr lang="pl-PL" dirty="0" err="1" smtClean="0"/>
              <a:t>einforcement</a:t>
            </a:r>
            <a:r>
              <a:rPr lang="pl-PL" dirty="0" smtClean="0"/>
              <a:t> Learning</a:t>
            </a:r>
          </a:p>
          <a:p>
            <a:pPr lvl="1"/>
            <a:r>
              <a:rPr lang="pl-PL" dirty="0" smtClean="0"/>
              <a:t>Advanced </a:t>
            </a:r>
            <a:r>
              <a:rPr lang="pl-PL" dirty="0" err="1" smtClean="0"/>
              <a:t>balancing</a:t>
            </a:r>
            <a:r>
              <a:rPr lang="pl-PL" dirty="0" smtClean="0"/>
              <a:t> </a:t>
            </a:r>
            <a:r>
              <a:rPr lang="pl-PL" dirty="0" err="1" smtClean="0"/>
              <a:t>algorithms</a:t>
            </a:r>
            <a:endParaRPr lang="pl-PL" dirty="0" smtClean="0"/>
          </a:p>
          <a:p>
            <a:r>
              <a:rPr lang="pl-PL" dirty="0" smtClean="0"/>
              <a:t>                                            </a:t>
            </a:r>
            <a:endParaRPr lang="en-GB" dirty="0"/>
          </a:p>
        </p:txBody>
      </p:sp>
      <p:pic>
        <p:nvPicPr>
          <p:cNvPr id="2052" name="Picture 4" descr="Znalezione obrazy dla zapytania calling pers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4110" y="905245"/>
            <a:ext cx="3682329" cy="2456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aśnienie owalne 4"/>
          <p:cNvSpPr/>
          <p:nvPr/>
        </p:nvSpPr>
        <p:spPr>
          <a:xfrm>
            <a:off x="9242738" y="0"/>
            <a:ext cx="2949262" cy="1687132"/>
          </a:xfrm>
          <a:prstGeom prst="wedgeEllipseCallou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pole tekstowe 5"/>
          <p:cNvSpPr txBox="1"/>
          <p:nvPr/>
        </p:nvSpPr>
        <p:spPr>
          <a:xfrm>
            <a:off x="9435968" y="335734"/>
            <a:ext cx="25628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000" b="1" dirty="0" err="1" smtClean="0">
                <a:solidFill>
                  <a:schemeClr val="bg1"/>
                </a:solidFill>
              </a:rPr>
              <a:t>Yes</a:t>
            </a:r>
            <a:r>
              <a:rPr lang="pl-PL" sz="2000" b="1" dirty="0" smtClean="0">
                <a:solidFill>
                  <a:schemeClr val="bg1"/>
                </a:solidFill>
              </a:rPr>
              <a:t>, </a:t>
            </a:r>
            <a:r>
              <a:rPr lang="pl-PL" sz="2000" b="1" dirty="0" err="1" smtClean="0">
                <a:solidFill>
                  <a:schemeClr val="bg1"/>
                </a:solidFill>
              </a:rPr>
              <a:t>I’ve</a:t>
            </a:r>
            <a:r>
              <a:rPr lang="pl-PL" sz="2000" b="1" dirty="0" smtClean="0">
                <a:solidFill>
                  <a:schemeClr val="bg1"/>
                </a:solidFill>
              </a:rPr>
              <a:t> </a:t>
            </a:r>
            <a:r>
              <a:rPr lang="pl-PL" sz="2000" b="1" dirty="0" err="1" smtClean="0">
                <a:solidFill>
                  <a:schemeClr val="bg1"/>
                </a:solidFill>
              </a:rPr>
              <a:t>just</a:t>
            </a:r>
            <a:r>
              <a:rPr lang="pl-PL" sz="2000" b="1" dirty="0" smtClean="0">
                <a:solidFill>
                  <a:schemeClr val="bg1"/>
                </a:solidFill>
              </a:rPr>
              <a:t> </a:t>
            </a:r>
            <a:r>
              <a:rPr lang="pl-PL" sz="2000" b="1" dirty="0" err="1" smtClean="0">
                <a:solidFill>
                  <a:schemeClr val="bg1"/>
                </a:solidFill>
              </a:rPr>
              <a:t>transfered</a:t>
            </a:r>
            <a:r>
              <a:rPr lang="pl-PL" sz="2000" b="1" dirty="0" smtClean="0">
                <a:solidFill>
                  <a:schemeClr val="bg1"/>
                </a:solidFill>
              </a:rPr>
              <a:t> 20000 CHF to Afganistan </a:t>
            </a:r>
            <a:r>
              <a:rPr lang="pl-PL" sz="2000" b="1" dirty="0" smtClean="0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en-GB" sz="2000" b="1" dirty="0">
              <a:solidFill>
                <a:schemeClr val="bg1"/>
              </a:solidFill>
            </a:endParaRPr>
          </a:p>
        </p:txBody>
      </p:sp>
      <p:pic>
        <p:nvPicPr>
          <p:cNvPr id="2054" name="Picture 6" descr="Znalezione obrazy dla zapytania camera recognit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240" y="4549149"/>
            <a:ext cx="3809098" cy="1992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ytuł 1"/>
          <p:cNvSpPr>
            <a:spLocks noGrp="1"/>
          </p:cNvSpPr>
          <p:nvPr>
            <p:ph type="title"/>
          </p:nvPr>
        </p:nvSpPr>
        <p:spPr>
          <a:xfrm>
            <a:off x="396025" y="446224"/>
            <a:ext cx="9875520" cy="845713"/>
          </a:xfrm>
        </p:spPr>
        <p:txBody>
          <a:bodyPr>
            <a:normAutofit fontScale="90000"/>
          </a:bodyPr>
          <a:lstStyle/>
          <a:p>
            <a:r>
              <a:rPr lang="pl-PL" dirty="0" smtClean="0"/>
              <a:t>Money </a:t>
            </a:r>
            <a:r>
              <a:rPr lang="pl-PL" dirty="0" err="1"/>
              <a:t>l</a:t>
            </a:r>
            <a:r>
              <a:rPr lang="pl-PL" dirty="0" err="1" smtClean="0"/>
              <a:t>aundry</a:t>
            </a:r>
            <a:r>
              <a:rPr lang="pl-PL" dirty="0" smtClean="0"/>
              <a:t> </a:t>
            </a:r>
            <a:r>
              <a:rPr lang="pl-PL" dirty="0" err="1" smtClean="0"/>
              <a:t>detection</a:t>
            </a:r>
            <a:r>
              <a:rPr lang="pl-PL" dirty="0" smtClean="0"/>
              <a:t> </a:t>
            </a:r>
            <a:r>
              <a:rPr lang="pl-PL" dirty="0" smtClean="0"/>
              <a:t>in</a:t>
            </a:r>
            <a:br>
              <a:rPr lang="pl-PL" dirty="0" smtClean="0"/>
            </a:br>
            <a:r>
              <a:rPr lang="pl-PL" dirty="0" smtClean="0"/>
              <a:t> </a:t>
            </a:r>
            <a:r>
              <a:rPr lang="pl-PL" dirty="0" smtClean="0"/>
              <a:t>the </a:t>
            </a:r>
            <a:r>
              <a:rPr lang="pl-PL" dirty="0" err="1" smtClean="0"/>
              <a:t>future</a:t>
            </a:r>
            <a:endParaRPr lang="en-GB" dirty="0"/>
          </a:p>
        </p:txBody>
      </p:sp>
      <p:pic>
        <p:nvPicPr>
          <p:cNvPr id="2" name="Obraz 1"/>
          <p:cNvPicPr>
            <a:picLocks noChangeAspect="1"/>
          </p:cNvPicPr>
          <p:nvPr/>
        </p:nvPicPr>
        <p:blipFill rotWithShape="1">
          <a:blip r:embed="rId4"/>
          <a:srcRect l="22153" t="32527" r="22812" b="16064"/>
          <a:stretch/>
        </p:blipFill>
        <p:spPr>
          <a:xfrm>
            <a:off x="5283020" y="3361467"/>
            <a:ext cx="6153419" cy="323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044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001333" y="2232338"/>
            <a:ext cx="9875520" cy="1356360"/>
          </a:xfrm>
        </p:spPr>
        <p:txBody>
          <a:bodyPr/>
          <a:lstStyle/>
          <a:p>
            <a:pPr algn="ctr"/>
            <a:r>
              <a:rPr lang="pl-PL" dirty="0" err="1" smtClean="0"/>
              <a:t>Thank</a:t>
            </a:r>
            <a:r>
              <a:rPr lang="pl-PL" dirty="0" smtClean="0"/>
              <a:t> </a:t>
            </a:r>
            <a:r>
              <a:rPr lang="pl-PL" dirty="0" err="1" smtClean="0"/>
              <a:t>you</a:t>
            </a:r>
            <a:r>
              <a:rPr lang="pl-PL" dirty="0" smtClean="0"/>
              <a:t> for </a:t>
            </a:r>
            <a:r>
              <a:rPr lang="pl-PL" dirty="0" err="1" smtClean="0"/>
              <a:t>your</a:t>
            </a:r>
            <a:r>
              <a:rPr lang="pl-PL" dirty="0" smtClean="0"/>
              <a:t> </a:t>
            </a:r>
            <a:r>
              <a:rPr lang="pl-PL" dirty="0" err="1" smtClean="0"/>
              <a:t>attention</a:t>
            </a:r>
            <a:r>
              <a:rPr lang="pl-PL" dirty="0" smtClean="0"/>
              <a:t>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9328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ole tekstowe 4"/>
          <p:cNvSpPr txBox="1"/>
          <p:nvPr/>
        </p:nvSpPr>
        <p:spPr>
          <a:xfrm>
            <a:off x="6423906" y="695459"/>
            <a:ext cx="473475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3000" dirty="0" smtClean="0"/>
              <a:t>Not </a:t>
            </a:r>
            <a:r>
              <a:rPr lang="pl-PL" sz="3000" dirty="0" err="1" smtClean="0"/>
              <a:t>representative</a:t>
            </a:r>
            <a:r>
              <a:rPr lang="pl-PL" sz="3000" dirty="0" smtClean="0"/>
              <a:t> </a:t>
            </a:r>
            <a:r>
              <a:rPr lang="pl-PL" sz="3000" dirty="0" err="1" smtClean="0"/>
              <a:t>dataset</a:t>
            </a:r>
            <a:r>
              <a:rPr lang="pl-PL" sz="3000" dirty="0" smtClean="0"/>
              <a:t>!!!</a:t>
            </a:r>
            <a:endParaRPr lang="en-GB" sz="3000" dirty="0"/>
          </a:p>
        </p:txBody>
      </p:sp>
      <p:sp>
        <p:nvSpPr>
          <p:cNvPr id="6" name="Prostokąt 5"/>
          <p:cNvSpPr/>
          <p:nvPr/>
        </p:nvSpPr>
        <p:spPr>
          <a:xfrm>
            <a:off x="6897625" y="1428412"/>
            <a:ext cx="37873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2000" dirty="0"/>
              <a:t>16 (big </a:t>
            </a:r>
            <a:r>
              <a:rPr lang="pl-PL" sz="2000" dirty="0" err="1"/>
              <a:t>dataset</a:t>
            </a:r>
            <a:r>
              <a:rPr lang="pl-PL" sz="2000" dirty="0"/>
              <a:t>), 11 (small </a:t>
            </a:r>
            <a:r>
              <a:rPr lang="pl-PL" sz="2000" dirty="0" err="1"/>
              <a:t>dataset</a:t>
            </a:r>
            <a:r>
              <a:rPr lang="pl-PL" sz="2000" dirty="0"/>
              <a:t>)</a:t>
            </a:r>
            <a:endParaRPr lang="en-GB" sz="2000" dirty="0"/>
          </a:p>
        </p:txBody>
      </p:sp>
      <p:pic>
        <p:nvPicPr>
          <p:cNvPr id="2050" name="Picture 2" descr="Znalezione obrazy dla zapytania world map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3906" y="3591579"/>
            <a:ext cx="5386020" cy="2841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Obraz 1"/>
          <p:cNvPicPr>
            <a:picLocks noChangeAspect="1"/>
          </p:cNvPicPr>
          <p:nvPr/>
        </p:nvPicPr>
        <p:blipFill rotWithShape="1">
          <a:blip r:embed="rId3"/>
          <a:srcRect l="60414" t="33232" r="17963" b="13776"/>
          <a:stretch/>
        </p:blipFill>
        <p:spPr>
          <a:xfrm>
            <a:off x="470648" y="244698"/>
            <a:ext cx="4603628" cy="6343122"/>
          </a:xfrm>
          <a:prstGeom prst="rect">
            <a:avLst/>
          </a:prstGeom>
        </p:spPr>
      </p:pic>
      <p:sp>
        <p:nvSpPr>
          <p:cNvPr id="3" name="Prostokąt 2"/>
          <p:cNvSpPr/>
          <p:nvPr/>
        </p:nvSpPr>
        <p:spPr>
          <a:xfrm>
            <a:off x="6096000" y="283269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GB" b="1" dirty="0">
                <a:solidFill>
                  <a:srgbClr val="222222"/>
                </a:solidFill>
                <a:latin typeface="arial" panose="020B0604020202020204" pitchFamily="34" charset="0"/>
              </a:rPr>
              <a:t>Credit Suisse</a:t>
            </a:r>
            <a:r>
              <a:rPr lang="en-GB" dirty="0">
                <a:solidFill>
                  <a:srgbClr val="222222"/>
                </a:solidFill>
                <a:latin typeface="arial" panose="020B0604020202020204" pitchFamily="34" charset="0"/>
              </a:rPr>
              <a:t> is active in 26 </a:t>
            </a:r>
            <a:r>
              <a:rPr lang="en-GB" b="1" dirty="0">
                <a:solidFill>
                  <a:srgbClr val="222222"/>
                </a:solidFill>
                <a:latin typeface="arial" panose="020B0604020202020204" pitchFamily="34" charset="0"/>
              </a:rPr>
              <a:t>countries</a:t>
            </a:r>
            <a:r>
              <a:rPr lang="en-GB" dirty="0">
                <a:solidFill>
                  <a:srgbClr val="222222"/>
                </a:solidFill>
                <a:latin typeface="arial" panose="020B0604020202020204" pitchFamily="34" charset="0"/>
              </a:rPr>
              <a:t> across the Europe, Middle East and Africa</a:t>
            </a:r>
            <a:endParaRPr lang="en-GB" dirty="0"/>
          </a:p>
        </p:txBody>
      </p:sp>
      <p:sp>
        <p:nvSpPr>
          <p:cNvPr id="4" name="Prostokąt 3"/>
          <p:cNvSpPr/>
          <p:nvPr/>
        </p:nvSpPr>
        <p:spPr>
          <a:xfrm>
            <a:off x="2871989" y="1070502"/>
            <a:ext cx="669701" cy="178955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pole tekstowe 6"/>
          <p:cNvSpPr txBox="1"/>
          <p:nvPr/>
        </p:nvSpPr>
        <p:spPr>
          <a:xfrm>
            <a:off x="3541690" y="972458"/>
            <a:ext cx="1109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err="1" smtClean="0"/>
              <a:t>Individual</a:t>
            </a:r>
            <a:endParaRPr lang="en-GB" dirty="0"/>
          </a:p>
        </p:txBody>
      </p:sp>
      <p:sp>
        <p:nvSpPr>
          <p:cNvPr id="9" name="Prostokąt 8"/>
          <p:cNvSpPr/>
          <p:nvPr/>
        </p:nvSpPr>
        <p:spPr>
          <a:xfrm>
            <a:off x="2871989" y="1350356"/>
            <a:ext cx="669701" cy="17895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Prostokąt 9"/>
          <p:cNvSpPr/>
          <p:nvPr/>
        </p:nvSpPr>
        <p:spPr>
          <a:xfrm>
            <a:off x="2871988" y="1628467"/>
            <a:ext cx="669701" cy="17895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pole tekstowe 10"/>
          <p:cNvSpPr txBox="1"/>
          <p:nvPr/>
        </p:nvSpPr>
        <p:spPr>
          <a:xfrm>
            <a:off x="3551284" y="1243746"/>
            <a:ext cx="1103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smtClean="0"/>
              <a:t>Company</a:t>
            </a:r>
            <a:endParaRPr lang="en-GB" dirty="0"/>
          </a:p>
        </p:txBody>
      </p:sp>
      <p:sp>
        <p:nvSpPr>
          <p:cNvPr id="12" name="pole tekstowe 11"/>
          <p:cNvSpPr txBox="1"/>
          <p:nvPr/>
        </p:nvSpPr>
        <p:spPr>
          <a:xfrm>
            <a:off x="3541689" y="1515034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err="1" smtClean="0"/>
              <a:t>Other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1521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/>
          <p:cNvPicPr>
            <a:picLocks noChangeAspect="1"/>
          </p:cNvPicPr>
          <p:nvPr/>
        </p:nvPicPr>
        <p:blipFill rotWithShape="1">
          <a:blip r:embed="rId2"/>
          <a:srcRect l="39052" t="35180" r="39592" b="26310"/>
          <a:stretch/>
        </p:blipFill>
        <p:spPr>
          <a:xfrm>
            <a:off x="721217" y="918917"/>
            <a:ext cx="4442454" cy="4504050"/>
          </a:xfrm>
          <a:prstGeom prst="rect">
            <a:avLst/>
          </a:prstGeom>
        </p:spPr>
      </p:pic>
      <p:pic>
        <p:nvPicPr>
          <p:cNvPr id="5" name="Obraz 4"/>
          <p:cNvPicPr>
            <a:picLocks noChangeAspect="1"/>
          </p:cNvPicPr>
          <p:nvPr/>
        </p:nvPicPr>
        <p:blipFill rotWithShape="1">
          <a:blip r:embed="rId3"/>
          <a:srcRect l="39475" t="35344" r="39541" b="25924"/>
          <a:stretch/>
        </p:blipFill>
        <p:spPr>
          <a:xfrm>
            <a:off x="6884831" y="918916"/>
            <a:ext cx="4371304" cy="4536255"/>
          </a:xfrm>
          <a:prstGeom prst="rect">
            <a:avLst/>
          </a:prstGeom>
        </p:spPr>
      </p:pic>
      <p:sp>
        <p:nvSpPr>
          <p:cNvPr id="6" name="Owal 5"/>
          <p:cNvSpPr/>
          <p:nvPr/>
        </p:nvSpPr>
        <p:spPr>
          <a:xfrm>
            <a:off x="4018208" y="4610636"/>
            <a:ext cx="759854" cy="69546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Łącznik prosty ze strzałką 7"/>
          <p:cNvCxnSpPr/>
          <p:nvPr/>
        </p:nvCxnSpPr>
        <p:spPr>
          <a:xfrm flipV="1">
            <a:off x="4398135" y="3387144"/>
            <a:ext cx="2659488" cy="157122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ole tekstowe 8"/>
          <p:cNvSpPr txBox="1"/>
          <p:nvPr/>
        </p:nvSpPr>
        <p:spPr>
          <a:xfrm>
            <a:off x="296214" y="180304"/>
            <a:ext cx="526035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3000" dirty="0" smtClean="0"/>
              <a:t>Not </a:t>
            </a:r>
            <a:r>
              <a:rPr lang="pl-PL" sz="3000" dirty="0" err="1" smtClean="0"/>
              <a:t>enought</a:t>
            </a:r>
            <a:r>
              <a:rPr lang="pl-PL" sz="3000" dirty="0" smtClean="0"/>
              <a:t> </a:t>
            </a:r>
            <a:r>
              <a:rPr lang="pl-PL" sz="3000" dirty="0" err="1" smtClean="0"/>
              <a:t>amount</a:t>
            </a:r>
            <a:r>
              <a:rPr lang="pl-PL" sz="3000" dirty="0" smtClean="0"/>
              <a:t> of the data</a:t>
            </a:r>
            <a:endParaRPr lang="en-GB" sz="3000" dirty="0"/>
          </a:p>
        </p:txBody>
      </p:sp>
      <p:sp>
        <p:nvSpPr>
          <p:cNvPr id="10" name="Prostokąt 9"/>
          <p:cNvSpPr/>
          <p:nvPr/>
        </p:nvSpPr>
        <p:spPr>
          <a:xfrm>
            <a:off x="549498" y="5607582"/>
            <a:ext cx="1108012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3000" dirty="0" err="1" smtClean="0"/>
              <a:t>Is</a:t>
            </a:r>
            <a:r>
              <a:rPr lang="pl-PL" sz="3000" dirty="0" smtClean="0"/>
              <a:t> </a:t>
            </a:r>
            <a:r>
              <a:rPr lang="pl-PL" sz="3000" dirty="0" err="1"/>
              <a:t>there</a:t>
            </a:r>
            <a:r>
              <a:rPr lang="pl-PL" sz="3000" dirty="0"/>
              <a:t> </a:t>
            </a:r>
            <a:r>
              <a:rPr lang="pl-PL" sz="3000" dirty="0" err="1"/>
              <a:t>any</a:t>
            </a:r>
            <a:r>
              <a:rPr lang="pl-PL" sz="3000" dirty="0"/>
              <a:t> </a:t>
            </a:r>
            <a:r>
              <a:rPr lang="pl-PL" sz="3000" dirty="0" err="1"/>
              <a:t>other</a:t>
            </a:r>
            <a:r>
              <a:rPr lang="pl-PL" sz="3000" dirty="0"/>
              <a:t> person </a:t>
            </a:r>
            <a:r>
              <a:rPr lang="pl-PL" sz="3000" dirty="0" err="1"/>
              <a:t>who</a:t>
            </a:r>
            <a:r>
              <a:rPr lang="pl-PL" sz="3000" dirty="0"/>
              <a:t> </a:t>
            </a:r>
            <a:r>
              <a:rPr lang="pl-PL" sz="3000" dirty="0" err="1"/>
              <a:t>has</a:t>
            </a:r>
            <a:r>
              <a:rPr lang="pl-PL" sz="3000" dirty="0"/>
              <a:t> </a:t>
            </a:r>
            <a:r>
              <a:rPr lang="pl-PL" sz="3000" dirty="0" err="1"/>
              <a:t>access</a:t>
            </a:r>
            <a:r>
              <a:rPr lang="pl-PL" sz="3000" dirty="0"/>
              <a:t> to the </a:t>
            </a:r>
            <a:r>
              <a:rPr lang="pl-PL" sz="3000" dirty="0" err="1"/>
              <a:t>account</a:t>
            </a:r>
            <a:r>
              <a:rPr lang="pl-PL" sz="3000" dirty="0"/>
              <a:t> (</a:t>
            </a:r>
            <a:r>
              <a:rPr lang="pl-PL" sz="3000" dirty="0" err="1"/>
              <a:t>parent</a:t>
            </a:r>
            <a:r>
              <a:rPr lang="pl-PL" sz="3000" dirty="0"/>
              <a:t> in </a:t>
            </a:r>
            <a:r>
              <a:rPr lang="pl-PL" sz="3000" dirty="0" err="1"/>
              <a:t>case</a:t>
            </a:r>
            <a:r>
              <a:rPr lang="pl-PL" sz="3000" dirty="0"/>
              <a:t> of </a:t>
            </a:r>
            <a:r>
              <a:rPr lang="pl-PL" sz="3000" dirty="0" err="1"/>
              <a:t>young</a:t>
            </a:r>
            <a:r>
              <a:rPr lang="pl-PL" sz="3000" dirty="0"/>
              <a:t> </a:t>
            </a:r>
            <a:r>
              <a:rPr lang="pl-PL" sz="3000" dirty="0" err="1"/>
              <a:t>age</a:t>
            </a:r>
            <a:r>
              <a:rPr lang="pl-PL" sz="3000" dirty="0"/>
              <a:t>, </a:t>
            </a:r>
            <a:r>
              <a:rPr lang="pl-PL" sz="3000" dirty="0" err="1"/>
              <a:t>child</a:t>
            </a:r>
            <a:r>
              <a:rPr lang="pl-PL" sz="3000" dirty="0"/>
              <a:t> in </a:t>
            </a:r>
            <a:r>
              <a:rPr lang="pl-PL" sz="3000" dirty="0" err="1"/>
              <a:t>case</a:t>
            </a:r>
            <a:r>
              <a:rPr lang="pl-PL" sz="3000" dirty="0"/>
              <a:t> of </a:t>
            </a:r>
            <a:r>
              <a:rPr lang="pl-PL" sz="3000" dirty="0" err="1"/>
              <a:t>older</a:t>
            </a:r>
            <a:r>
              <a:rPr lang="pl-PL" sz="3000" dirty="0"/>
              <a:t> person</a:t>
            </a:r>
            <a:r>
              <a:rPr lang="pl-PL" sz="3000" dirty="0" smtClean="0"/>
              <a:t>)??</a:t>
            </a:r>
            <a:endParaRPr lang="en-GB" sz="3000" dirty="0"/>
          </a:p>
        </p:txBody>
      </p:sp>
      <p:pic>
        <p:nvPicPr>
          <p:cNvPr id="1026" name="Picture 2" descr="Znalezione obrazy dla zapytania old person comput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9087" y="1419980"/>
            <a:ext cx="2777432" cy="2083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2054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/>
          <p:cNvPicPr>
            <a:picLocks noChangeAspect="1"/>
          </p:cNvPicPr>
          <p:nvPr/>
        </p:nvPicPr>
        <p:blipFill rotWithShape="1">
          <a:blip r:embed="rId2"/>
          <a:srcRect l="39178" t="36047" r="17567" b="26100"/>
          <a:stretch/>
        </p:blipFill>
        <p:spPr>
          <a:xfrm>
            <a:off x="5350148" y="3412901"/>
            <a:ext cx="6500632" cy="3198252"/>
          </a:xfrm>
          <a:prstGeom prst="rect">
            <a:avLst/>
          </a:prstGeom>
        </p:spPr>
      </p:pic>
      <p:pic>
        <p:nvPicPr>
          <p:cNvPr id="5" name="Obraz 4"/>
          <p:cNvPicPr>
            <a:picLocks noChangeAspect="1"/>
          </p:cNvPicPr>
          <p:nvPr/>
        </p:nvPicPr>
        <p:blipFill rotWithShape="1">
          <a:blip r:embed="rId3"/>
          <a:srcRect l="39475" t="35344" r="39541" b="25924"/>
          <a:stretch/>
        </p:blipFill>
        <p:spPr>
          <a:xfrm>
            <a:off x="8685997" y="378957"/>
            <a:ext cx="2923621" cy="3033944"/>
          </a:xfrm>
          <a:prstGeom prst="rect">
            <a:avLst/>
          </a:prstGeom>
        </p:spPr>
      </p:pic>
      <p:sp>
        <p:nvSpPr>
          <p:cNvPr id="6" name="pole tekstowe 5"/>
          <p:cNvSpPr txBox="1"/>
          <p:nvPr/>
        </p:nvSpPr>
        <p:spPr>
          <a:xfrm>
            <a:off x="406758" y="502276"/>
            <a:ext cx="80380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 smtClean="0"/>
              <a:t>Assuming</a:t>
            </a:r>
            <a:r>
              <a:rPr lang="pl-PL" dirty="0" smtClean="0"/>
              <a:t> </a:t>
            </a:r>
            <a:r>
              <a:rPr lang="pl-PL" dirty="0" err="1" smtClean="0"/>
              <a:t>that</a:t>
            </a:r>
            <a:r>
              <a:rPr lang="pl-PL" dirty="0" smtClean="0"/>
              <a:t> </a:t>
            </a:r>
            <a:r>
              <a:rPr lang="pl-PL" dirty="0" err="1" smtClean="0"/>
              <a:t>only</a:t>
            </a:r>
            <a:r>
              <a:rPr lang="pl-PL" dirty="0" smtClean="0"/>
              <a:t> one person </a:t>
            </a:r>
            <a:r>
              <a:rPr lang="pl-PL" dirty="0" err="1" smtClean="0"/>
              <a:t>has</a:t>
            </a:r>
            <a:r>
              <a:rPr lang="pl-PL" dirty="0" smtClean="0"/>
              <a:t> </a:t>
            </a:r>
            <a:r>
              <a:rPr lang="pl-PL" dirty="0" err="1" smtClean="0"/>
              <a:t>access</a:t>
            </a:r>
            <a:r>
              <a:rPr lang="pl-PL" dirty="0" smtClean="0"/>
              <a:t> to the </a:t>
            </a:r>
            <a:r>
              <a:rPr lang="pl-PL" dirty="0" err="1" smtClean="0"/>
              <a:t>account</a:t>
            </a:r>
            <a:r>
              <a:rPr lang="pl-PL" dirty="0" smtClean="0"/>
              <a:t>:</a:t>
            </a:r>
          </a:p>
          <a:p>
            <a:endParaRPr lang="pl-PL" dirty="0" smtClean="0"/>
          </a:p>
          <a:p>
            <a:pPr marL="342900" indent="-342900">
              <a:buAutoNum type="arabicPeriod"/>
            </a:pPr>
            <a:r>
              <a:rPr lang="pl-PL" dirty="0" smtClean="0"/>
              <a:t>We </a:t>
            </a:r>
            <a:r>
              <a:rPr lang="pl-PL" dirty="0" err="1" smtClean="0"/>
              <a:t>should</a:t>
            </a:r>
            <a:r>
              <a:rPr lang="pl-PL" dirty="0" smtClean="0"/>
              <a:t> </a:t>
            </a:r>
            <a:r>
              <a:rPr lang="pl-PL" dirty="0" err="1" smtClean="0"/>
              <a:t>look</a:t>
            </a:r>
            <a:r>
              <a:rPr lang="pl-PL" dirty="0" smtClean="0"/>
              <a:t> </a:t>
            </a:r>
            <a:r>
              <a:rPr lang="pl-PL" dirty="0" err="1" smtClean="0"/>
              <a:t>check</a:t>
            </a:r>
            <a:r>
              <a:rPr lang="pl-PL" dirty="0" smtClean="0"/>
              <a:t> </a:t>
            </a:r>
            <a:r>
              <a:rPr lang="pl-PL" dirty="0" err="1" smtClean="0"/>
              <a:t>if</a:t>
            </a:r>
            <a:r>
              <a:rPr lang="pl-PL" dirty="0" smtClean="0"/>
              <a:t> the </a:t>
            </a:r>
            <a:r>
              <a:rPr lang="pl-PL" dirty="0" err="1" smtClean="0"/>
              <a:t>old</a:t>
            </a:r>
            <a:r>
              <a:rPr lang="pl-PL" dirty="0" smtClean="0"/>
              <a:t> </a:t>
            </a:r>
            <a:r>
              <a:rPr lang="pl-PL" dirty="0" err="1" smtClean="0"/>
              <a:t>clients</a:t>
            </a:r>
            <a:r>
              <a:rPr lang="pl-PL" dirty="0" smtClean="0"/>
              <a:t>  </a:t>
            </a:r>
            <a:r>
              <a:rPr lang="pl-PL" dirty="0" err="1" smtClean="0"/>
              <a:t>are</a:t>
            </a:r>
            <a:r>
              <a:rPr lang="pl-PL" dirty="0" smtClean="0"/>
              <a:t> </a:t>
            </a:r>
            <a:r>
              <a:rPr lang="pl-PL" dirty="0" err="1" smtClean="0"/>
              <a:t>really</a:t>
            </a:r>
            <a:r>
              <a:rPr lang="pl-PL" dirty="0" smtClean="0"/>
              <a:t> </a:t>
            </a:r>
            <a:r>
              <a:rPr lang="pl-PL" dirty="0" err="1" smtClean="0"/>
              <a:t>alive</a:t>
            </a:r>
            <a:r>
              <a:rPr lang="pl-PL" dirty="0" smtClean="0"/>
              <a:t> and </a:t>
            </a:r>
            <a:r>
              <a:rPr lang="pl-PL" dirty="0" err="1" smtClean="0"/>
              <a:t>can</a:t>
            </a:r>
            <a:r>
              <a:rPr lang="pl-PL" dirty="0" smtClean="0"/>
              <a:t> </a:t>
            </a:r>
            <a:r>
              <a:rPr lang="pl-PL" dirty="0" err="1" smtClean="0"/>
              <a:t>make</a:t>
            </a:r>
            <a:r>
              <a:rPr lang="pl-PL" dirty="0" smtClean="0"/>
              <a:t> </a:t>
            </a:r>
            <a:r>
              <a:rPr lang="pl-PL" dirty="0" err="1" smtClean="0"/>
              <a:t>all</a:t>
            </a:r>
            <a:r>
              <a:rPr lang="pl-PL" dirty="0" smtClean="0"/>
              <a:t> </a:t>
            </a:r>
            <a:r>
              <a:rPr lang="pl-PL" dirty="0" err="1" smtClean="0"/>
              <a:t>those</a:t>
            </a:r>
            <a:r>
              <a:rPr lang="pl-PL" dirty="0" smtClean="0"/>
              <a:t> </a:t>
            </a:r>
            <a:r>
              <a:rPr lang="pl-PL" dirty="0" err="1" smtClean="0"/>
              <a:t>operations</a:t>
            </a:r>
            <a:endParaRPr lang="pl-PL" dirty="0" smtClean="0"/>
          </a:p>
          <a:p>
            <a:pPr marL="342900" indent="-342900">
              <a:buAutoNum type="arabicPeriod"/>
            </a:pPr>
            <a:r>
              <a:rPr lang="pl-PL" dirty="0" smtClean="0"/>
              <a:t>We </a:t>
            </a:r>
            <a:r>
              <a:rPr lang="pl-PL" dirty="0" err="1" smtClean="0"/>
              <a:t>can</a:t>
            </a:r>
            <a:r>
              <a:rPr lang="pl-PL" dirty="0" smtClean="0"/>
              <a:t> </a:t>
            </a:r>
            <a:r>
              <a:rPr lang="pl-PL" dirty="0" err="1" smtClean="0"/>
              <a:t>check</a:t>
            </a:r>
            <a:r>
              <a:rPr lang="pl-PL" dirty="0" smtClean="0"/>
              <a:t> </a:t>
            </a:r>
            <a:r>
              <a:rPr lang="pl-PL" dirty="0" err="1" smtClean="0"/>
              <a:t>youg</a:t>
            </a:r>
            <a:r>
              <a:rPr lang="pl-PL" dirty="0" smtClean="0"/>
              <a:t> </a:t>
            </a:r>
            <a:r>
              <a:rPr lang="pl-PL" dirty="0" err="1" smtClean="0"/>
              <a:t>people</a:t>
            </a:r>
            <a:r>
              <a:rPr lang="pl-PL" dirty="0" smtClean="0"/>
              <a:t> with high </a:t>
            </a:r>
            <a:r>
              <a:rPr lang="pl-PL" dirty="0" err="1" smtClean="0"/>
              <a:t>inflow</a:t>
            </a:r>
            <a:r>
              <a:rPr lang="pl-PL" dirty="0" smtClean="0"/>
              <a:t> (</a:t>
            </a:r>
            <a:r>
              <a:rPr lang="pl-PL" dirty="0" err="1" smtClean="0"/>
              <a:t>io_ratio</a:t>
            </a:r>
            <a:r>
              <a:rPr lang="pl-PL" dirty="0" smtClean="0"/>
              <a:t>), </a:t>
            </a:r>
            <a:r>
              <a:rPr lang="pl-PL" dirty="0" err="1" smtClean="0"/>
              <a:t>young</a:t>
            </a:r>
            <a:r>
              <a:rPr lang="pl-PL" dirty="0" smtClean="0"/>
              <a:t>/</a:t>
            </a:r>
            <a:r>
              <a:rPr lang="pl-PL" dirty="0" err="1" smtClean="0"/>
              <a:t>older</a:t>
            </a:r>
            <a:r>
              <a:rPr lang="pl-PL" dirty="0" smtClean="0"/>
              <a:t> </a:t>
            </a:r>
            <a:r>
              <a:rPr lang="pl-PL" dirty="0" err="1" smtClean="0"/>
              <a:t>people</a:t>
            </a:r>
            <a:r>
              <a:rPr lang="pl-PL" dirty="0" smtClean="0"/>
              <a:t> with high </a:t>
            </a:r>
            <a:r>
              <a:rPr lang="pl-PL" dirty="0" err="1" smtClean="0"/>
              <a:t>atm</a:t>
            </a:r>
            <a:r>
              <a:rPr lang="pl-PL" dirty="0" smtClean="0"/>
              <a:t> </a:t>
            </a:r>
            <a:r>
              <a:rPr lang="pl-PL" dirty="0" err="1" smtClean="0"/>
              <a:t>deposit</a:t>
            </a:r>
            <a:r>
              <a:rPr lang="pl-PL" dirty="0" smtClean="0"/>
              <a:t>.  </a:t>
            </a:r>
            <a:endParaRPr lang="en-GB" dirty="0"/>
          </a:p>
        </p:txBody>
      </p:sp>
      <p:pic>
        <p:nvPicPr>
          <p:cNvPr id="7" name="Obraz 6"/>
          <p:cNvPicPr>
            <a:picLocks noChangeAspect="1"/>
          </p:cNvPicPr>
          <p:nvPr/>
        </p:nvPicPr>
        <p:blipFill rotWithShape="1">
          <a:blip r:embed="rId4"/>
          <a:srcRect l="38683" t="50484" r="39659" b="12192"/>
          <a:stretch/>
        </p:blipFill>
        <p:spPr>
          <a:xfrm>
            <a:off x="573537" y="2960385"/>
            <a:ext cx="3513160" cy="3403924"/>
          </a:xfrm>
          <a:prstGeom prst="rect">
            <a:avLst/>
          </a:prstGeom>
        </p:spPr>
      </p:pic>
      <p:pic>
        <p:nvPicPr>
          <p:cNvPr id="8" name="Obraz 7"/>
          <p:cNvPicPr>
            <a:picLocks noChangeAspect="1"/>
          </p:cNvPicPr>
          <p:nvPr/>
        </p:nvPicPr>
        <p:blipFill rotWithShape="1">
          <a:blip r:embed="rId5"/>
          <a:srcRect l="39178" t="34815" r="38947" b="27509"/>
          <a:stretch/>
        </p:blipFill>
        <p:spPr>
          <a:xfrm>
            <a:off x="6336405" y="3799267"/>
            <a:ext cx="2029954" cy="1965657"/>
          </a:xfrm>
          <a:prstGeom prst="rect">
            <a:avLst/>
          </a:prstGeom>
        </p:spPr>
      </p:pic>
      <p:pic>
        <p:nvPicPr>
          <p:cNvPr id="9" name="Obraz 8"/>
          <p:cNvPicPr>
            <a:picLocks noChangeAspect="1"/>
          </p:cNvPicPr>
          <p:nvPr/>
        </p:nvPicPr>
        <p:blipFill rotWithShape="1">
          <a:blip r:embed="rId5"/>
          <a:srcRect l="60756" t="34991" r="17665" b="27333"/>
          <a:stretch/>
        </p:blipFill>
        <p:spPr>
          <a:xfrm>
            <a:off x="9581881" y="3799267"/>
            <a:ext cx="1996226" cy="1959597"/>
          </a:xfrm>
          <a:prstGeom prst="rect">
            <a:avLst/>
          </a:prstGeom>
        </p:spPr>
      </p:pic>
      <p:sp>
        <p:nvSpPr>
          <p:cNvPr id="10" name="pole tekstowe 9"/>
          <p:cNvSpPr txBox="1"/>
          <p:nvPr/>
        </p:nvSpPr>
        <p:spPr>
          <a:xfrm>
            <a:off x="10931776" y="63106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b="1" dirty="0" smtClean="0"/>
              <a:t>Ad.1</a:t>
            </a:r>
            <a:endParaRPr lang="en-GB" b="1" dirty="0"/>
          </a:p>
        </p:txBody>
      </p:sp>
      <p:sp>
        <p:nvSpPr>
          <p:cNvPr id="11" name="Prostokąt 10"/>
          <p:cNvSpPr/>
          <p:nvPr/>
        </p:nvSpPr>
        <p:spPr>
          <a:xfrm>
            <a:off x="1994757" y="3326279"/>
            <a:ext cx="669701" cy="178955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pole tekstowe 11"/>
          <p:cNvSpPr txBox="1"/>
          <p:nvPr/>
        </p:nvSpPr>
        <p:spPr>
          <a:xfrm>
            <a:off x="2664458" y="3228235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err="1" smtClean="0"/>
              <a:t>Adult</a:t>
            </a:r>
            <a:endParaRPr lang="en-GB" dirty="0"/>
          </a:p>
        </p:txBody>
      </p:sp>
      <p:sp>
        <p:nvSpPr>
          <p:cNvPr id="13" name="Prostokąt 12"/>
          <p:cNvSpPr/>
          <p:nvPr/>
        </p:nvSpPr>
        <p:spPr>
          <a:xfrm>
            <a:off x="1994757" y="3606133"/>
            <a:ext cx="669701" cy="17895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Prostokąt 13"/>
          <p:cNvSpPr/>
          <p:nvPr/>
        </p:nvSpPr>
        <p:spPr>
          <a:xfrm>
            <a:off x="1994756" y="3884244"/>
            <a:ext cx="669701" cy="17895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pole tekstowe 14"/>
          <p:cNvSpPr txBox="1"/>
          <p:nvPr/>
        </p:nvSpPr>
        <p:spPr>
          <a:xfrm>
            <a:off x="2674052" y="3499523"/>
            <a:ext cx="1327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smtClean="0"/>
              <a:t>Young (&lt;20)</a:t>
            </a:r>
            <a:endParaRPr lang="en-GB" dirty="0"/>
          </a:p>
        </p:txBody>
      </p:sp>
      <p:sp>
        <p:nvSpPr>
          <p:cNvPr id="16" name="pole tekstowe 15"/>
          <p:cNvSpPr txBox="1"/>
          <p:nvPr/>
        </p:nvSpPr>
        <p:spPr>
          <a:xfrm>
            <a:off x="2664457" y="3770811"/>
            <a:ext cx="1242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err="1" smtClean="0"/>
              <a:t>Older</a:t>
            </a:r>
            <a:r>
              <a:rPr lang="pl-PL" dirty="0" smtClean="0"/>
              <a:t> (&gt;70)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6847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Missed</a:t>
            </a:r>
            <a:r>
              <a:rPr lang="pl-PL" dirty="0" smtClean="0"/>
              <a:t> data </a:t>
            </a:r>
            <a:r>
              <a:rPr lang="pl-PL" dirty="0" err="1" smtClean="0"/>
              <a:t>which</a:t>
            </a:r>
            <a:r>
              <a:rPr lang="pl-PL" dirty="0" smtClean="0"/>
              <a:t> </a:t>
            </a:r>
            <a:r>
              <a:rPr lang="pl-PL" dirty="0" err="1" smtClean="0"/>
              <a:t>can</a:t>
            </a:r>
            <a:r>
              <a:rPr lang="pl-PL" dirty="0" smtClean="0"/>
              <a:t> be </a:t>
            </a:r>
            <a:r>
              <a:rPr lang="pl-PL" dirty="0" err="1" smtClean="0"/>
              <a:t>useful</a:t>
            </a:r>
            <a:endParaRPr lang="en-GB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 smtClean="0"/>
              <a:t>Name</a:t>
            </a:r>
            <a:r>
              <a:rPr lang="pl-PL" dirty="0" smtClean="0"/>
              <a:t> of the </a:t>
            </a:r>
            <a:r>
              <a:rPr lang="pl-PL" dirty="0" smtClean="0"/>
              <a:t>country/</a:t>
            </a:r>
            <a:r>
              <a:rPr lang="pl-PL" dirty="0" err="1" smtClean="0"/>
              <a:t>city</a:t>
            </a:r>
            <a:r>
              <a:rPr lang="pl-PL" dirty="0" smtClean="0"/>
              <a:t> </a:t>
            </a:r>
            <a:r>
              <a:rPr lang="pl-PL" dirty="0" err="1" smtClean="0"/>
              <a:t>where</a:t>
            </a:r>
            <a:r>
              <a:rPr lang="pl-PL" dirty="0" smtClean="0"/>
              <a:t> </a:t>
            </a:r>
            <a:r>
              <a:rPr lang="pl-PL" dirty="0" err="1" smtClean="0"/>
              <a:t>transactions</a:t>
            </a:r>
            <a:r>
              <a:rPr lang="pl-PL" dirty="0" smtClean="0"/>
              <a:t> with ATM </a:t>
            </a:r>
            <a:r>
              <a:rPr lang="pl-PL" dirty="0" err="1" smtClean="0"/>
              <a:t>take</a:t>
            </a:r>
            <a:r>
              <a:rPr lang="pl-PL" dirty="0" smtClean="0"/>
              <a:t> place</a:t>
            </a:r>
          </a:p>
          <a:p>
            <a:r>
              <a:rPr lang="pl-PL" dirty="0" err="1" smtClean="0"/>
              <a:t>Name</a:t>
            </a:r>
            <a:r>
              <a:rPr lang="pl-PL" dirty="0" smtClean="0"/>
              <a:t> of the </a:t>
            </a:r>
            <a:r>
              <a:rPr lang="pl-PL" dirty="0" err="1" smtClean="0"/>
              <a:t>destination</a:t>
            </a:r>
            <a:r>
              <a:rPr lang="pl-PL" dirty="0" smtClean="0"/>
              <a:t> </a:t>
            </a:r>
            <a:r>
              <a:rPr lang="pl-PL" dirty="0" err="1" smtClean="0"/>
              <a:t>places</a:t>
            </a:r>
            <a:r>
              <a:rPr lang="pl-PL" dirty="0" smtClean="0"/>
              <a:t> of </a:t>
            </a:r>
            <a:r>
              <a:rPr lang="pl-PL" dirty="0" err="1" smtClean="0"/>
              <a:t>money</a:t>
            </a:r>
            <a:r>
              <a:rPr lang="pl-PL" dirty="0" smtClean="0"/>
              <a:t> transfer (</a:t>
            </a:r>
            <a:r>
              <a:rPr lang="pl-PL" dirty="0" err="1" smtClean="0"/>
              <a:t>terrorism</a:t>
            </a:r>
            <a:r>
              <a:rPr lang="pl-PL" dirty="0" smtClean="0"/>
              <a:t>, war</a:t>
            </a:r>
            <a:r>
              <a:rPr lang="pl-PL" dirty="0" smtClean="0"/>
              <a:t>)</a:t>
            </a:r>
          </a:p>
          <a:p>
            <a:r>
              <a:rPr lang="pl-PL" dirty="0" smtClean="0"/>
              <a:t>Mobile data (</a:t>
            </a:r>
            <a:r>
              <a:rPr lang="pl-PL" dirty="0" err="1" smtClean="0"/>
              <a:t>locations</a:t>
            </a:r>
            <a:r>
              <a:rPr lang="pl-PL" dirty="0" smtClean="0"/>
              <a:t> and </a:t>
            </a:r>
            <a:r>
              <a:rPr lang="pl-PL" dirty="0" err="1" smtClean="0"/>
              <a:t>movements</a:t>
            </a:r>
            <a:r>
              <a:rPr lang="pl-PL" dirty="0" smtClean="0"/>
              <a:t>)</a:t>
            </a:r>
            <a:endParaRPr lang="pl-PL" dirty="0" smtClean="0"/>
          </a:p>
          <a:p>
            <a:r>
              <a:rPr lang="pl-PL" dirty="0" err="1" smtClean="0"/>
              <a:t>Date</a:t>
            </a:r>
            <a:r>
              <a:rPr lang="pl-PL" dirty="0" smtClean="0"/>
              <a:t> of the </a:t>
            </a:r>
            <a:r>
              <a:rPr lang="pl-PL" dirty="0" err="1" smtClean="0"/>
              <a:t>money</a:t>
            </a:r>
            <a:r>
              <a:rPr lang="pl-PL" dirty="0" smtClean="0"/>
              <a:t> </a:t>
            </a:r>
            <a:r>
              <a:rPr lang="pl-PL" dirty="0" err="1" smtClean="0"/>
              <a:t>tranfer</a:t>
            </a:r>
            <a:r>
              <a:rPr lang="pl-PL" dirty="0" smtClean="0"/>
              <a:t> (</a:t>
            </a:r>
            <a:r>
              <a:rPr lang="pl-PL" dirty="0" err="1" smtClean="0"/>
              <a:t>elections</a:t>
            </a:r>
            <a:r>
              <a:rPr lang="pl-PL" dirty="0" smtClean="0"/>
              <a:t>, </a:t>
            </a:r>
            <a:r>
              <a:rPr lang="pl-PL" dirty="0" err="1" smtClean="0"/>
              <a:t>conflicts</a:t>
            </a:r>
            <a:r>
              <a:rPr lang="pl-PL" dirty="0" smtClean="0"/>
              <a:t>, </a:t>
            </a:r>
            <a:r>
              <a:rPr lang="pl-PL" dirty="0" err="1" smtClean="0"/>
              <a:t>natural</a:t>
            </a:r>
            <a:r>
              <a:rPr lang="pl-PL" dirty="0" smtClean="0"/>
              <a:t> </a:t>
            </a:r>
            <a:r>
              <a:rPr lang="pl-PL" dirty="0" err="1" smtClean="0"/>
              <a:t>disasters</a:t>
            </a:r>
            <a:r>
              <a:rPr lang="pl-PL" dirty="0" smtClean="0"/>
              <a:t>)</a:t>
            </a:r>
            <a:endParaRPr lang="pl-PL" dirty="0" smtClean="0"/>
          </a:p>
          <a:p>
            <a:r>
              <a:rPr lang="pl-PL" dirty="0" err="1" smtClean="0"/>
              <a:t>Some</a:t>
            </a:r>
            <a:r>
              <a:rPr lang="pl-PL" dirty="0" smtClean="0"/>
              <a:t> </a:t>
            </a:r>
            <a:r>
              <a:rPr lang="pl-PL" dirty="0" err="1" smtClean="0"/>
              <a:t>people</a:t>
            </a:r>
            <a:r>
              <a:rPr lang="pl-PL" dirty="0" smtClean="0"/>
              <a:t> </a:t>
            </a:r>
            <a:r>
              <a:rPr lang="pl-PL" dirty="0" err="1" smtClean="0"/>
              <a:t>have</a:t>
            </a:r>
            <a:r>
              <a:rPr lang="pl-PL" dirty="0" smtClean="0"/>
              <a:t> </a:t>
            </a:r>
            <a:r>
              <a:rPr lang="pl-PL" dirty="0" err="1" smtClean="0"/>
              <a:t>more</a:t>
            </a:r>
            <a:r>
              <a:rPr lang="pl-PL" dirty="0" smtClean="0"/>
              <a:t> </a:t>
            </a:r>
            <a:r>
              <a:rPr lang="pl-PL" dirty="0" err="1" smtClean="0"/>
              <a:t>than</a:t>
            </a:r>
            <a:r>
              <a:rPr lang="pl-PL" dirty="0" smtClean="0"/>
              <a:t> 1 </a:t>
            </a:r>
            <a:r>
              <a:rPr lang="pl-PL" dirty="0" err="1" smtClean="0"/>
              <a:t>account</a:t>
            </a:r>
            <a:r>
              <a:rPr lang="pl-PL" dirty="0" smtClean="0"/>
              <a:t>, </a:t>
            </a:r>
            <a:r>
              <a:rPr lang="pl-PL" dirty="0" err="1" smtClean="0"/>
              <a:t>it</a:t>
            </a:r>
            <a:r>
              <a:rPr lang="pl-PL" dirty="0" smtClean="0"/>
              <a:t> </a:t>
            </a:r>
            <a:r>
              <a:rPr lang="pl-PL" dirty="0" err="1" smtClean="0"/>
              <a:t>would</a:t>
            </a:r>
            <a:r>
              <a:rPr lang="pl-PL" dirty="0" smtClean="0"/>
              <a:t> be nice to </a:t>
            </a:r>
            <a:r>
              <a:rPr lang="pl-PL" dirty="0" err="1" smtClean="0"/>
              <a:t>know</a:t>
            </a:r>
            <a:r>
              <a:rPr lang="pl-PL" dirty="0" smtClean="0"/>
              <a:t> </a:t>
            </a:r>
            <a:r>
              <a:rPr lang="pl-PL" dirty="0" err="1" smtClean="0"/>
              <a:t>what</a:t>
            </a:r>
            <a:r>
              <a:rPr lang="pl-PL" dirty="0" smtClean="0"/>
              <a:t> </a:t>
            </a:r>
            <a:r>
              <a:rPr lang="pl-PL" dirty="0" err="1" smtClean="0"/>
              <a:t>kind</a:t>
            </a:r>
            <a:r>
              <a:rPr lang="pl-PL" dirty="0" smtClean="0"/>
              <a:t> of </a:t>
            </a:r>
            <a:r>
              <a:rPr lang="pl-PL" dirty="0" err="1" smtClean="0"/>
              <a:t>account</a:t>
            </a:r>
            <a:r>
              <a:rPr lang="pl-PL" dirty="0" smtClean="0"/>
              <a:t> </a:t>
            </a:r>
            <a:r>
              <a:rPr lang="pl-PL" dirty="0" err="1" smtClean="0"/>
              <a:t>is</a:t>
            </a:r>
            <a:r>
              <a:rPr lang="pl-PL" dirty="0" smtClean="0"/>
              <a:t> </a:t>
            </a:r>
            <a:r>
              <a:rPr lang="pl-PL" dirty="0" err="1" smtClean="0"/>
              <a:t>it</a:t>
            </a:r>
            <a:endParaRPr lang="pl-PL" dirty="0" smtClean="0"/>
          </a:p>
          <a:p>
            <a:r>
              <a:rPr lang="pl-PL" dirty="0" err="1" smtClean="0"/>
              <a:t>Social</a:t>
            </a:r>
            <a:r>
              <a:rPr lang="pl-PL" dirty="0" smtClean="0"/>
              <a:t> networks</a:t>
            </a:r>
            <a:endParaRPr lang="pl-PL" dirty="0" smtClean="0"/>
          </a:p>
          <a:p>
            <a:pPr marL="4572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7055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/>
          <p:cNvSpPr>
            <a:spLocks noGrp="1"/>
          </p:cNvSpPr>
          <p:nvPr>
            <p:ph type="title"/>
          </p:nvPr>
        </p:nvSpPr>
        <p:spPr>
          <a:xfrm>
            <a:off x="473299" y="339144"/>
            <a:ext cx="9875520" cy="935865"/>
          </a:xfrm>
        </p:spPr>
        <p:txBody>
          <a:bodyPr/>
          <a:lstStyle/>
          <a:p>
            <a:r>
              <a:rPr lang="pl-PL" dirty="0" err="1" smtClean="0"/>
              <a:t>Unsupervised</a:t>
            </a:r>
            <a:r>
              <a:rPr lang="pl-PL" dirty="0" smtClean="0"/>
              <a:t> learning</a:t>
            </a:r>
            <a:endParaRPr lang="en-GB" dirty="0"/>
          </a:p>
        </p:txBody>
      </p:sp>
      <p:cxnSp>
        <p:nvCxnSpPr>
          <p:cNvPr id="7" name="Łącznik prosty ze strzałką 6"/>
          <p:cNvCxnSpPr/>
          <p:nvPr/>
        </p:nvCxnSpPr>
        <p:spPr>
          <a:xfrm>
            <a:off x="5969357" y="1944710"/>
            <a:ext cx="0" cy="4378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rostokąt 7"/>
          <p:cNvSpPr/>
          <p:nvPr/>
        </p:nvSpPr>
        <p:spPr>
          <a:xfrm>
            <a:off x="3837903" y="2472744"/>
            <a:ext cx="4262907" cy="553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500" dirty="0" err="1" smtClean="0"/>
              <a:t>Removing</a:t>
            </a:r>
            <a:r>
              <a:rPr lang="pl-PL" sz="2500" dirty="0" smtClean="0"/>
              <a:t> </a:t>
            </a:r>
            <a:r>
              <a:rPr lang="pl-PL" sz="2500" dirty="0" err="1" smtClean="0"/>
              <a:t>Outliers</a:t>
            </a:r>
            <a:endParaRPr lang="en-GB" sz="2500" dirty="0"/>
          </a:p>
        </p:txBody>
      </p:sp>
      <p:sp>
        <p:nvSpPr>
          <p:cNvPr id="9" name="pole tekstowe 8"/>
          <p:cNvSpPr txBox="1"/>
          <p:nvPr/>
        </p:nvSpPr>
        <p:spPr>
          <a:xfrm>
            <a:off x="8255358" y="2564973"/>
            <a:ext cx="3102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err="1" smtClean="0"/>
              <a:t>Histograms</a:t>
            </a:r>
            <a:r>
              <a:rPr lang="pl-PL" dirty="0" smtClean="0"/>
              <a:t>, </a:t>
            </a:r>
            <a:r>
              <a:rPr lang="pl-PL" dirty="0" err="1" smtClean="0"/>
              <a:t>records</a:t>
            </a:r>
            <a:r>
              <a:rPr lang="pl-PL" dirty="0" smtClean="0"/>
              <a:t> in bin &lt; 10</a:t>
            </a:r>
            <a:endParaRPr lang="en-GB" dirty="0"/>
          </a:p>
        </p:txBody>
      </p:sp>
      <p:sp>
        <p:nvSpPr>
          <p:cNvPr id="10" name="Prostokąt 9"/>
          <p:cNvSpPr/>
          <p:nvPr/>
        </p:nvSpPr>
        <p:spPr>
          <a:xfrm>
            <a:off x="3874039" y="1365161"/>
            <a:ext cx="4190635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l-PL" sz="2500" b="1" dirty="0">
                <a:solidFill>
                  <a:schemeClr val="accent1"/>
                </a:solidFill>
              </a:rPr>
              <a:t>1st Data (w/o Fraud </a:t>
            </a:r>
            <a:r>
              <a:rPr lang="pl-PL" sz="2500" b="1" dirty="0" err="1">
                <a:solidFill>
                  <a:schemeClr val="accent1"/>
                </a:solidFill>
              </a:rPr>
              <a:t>marking</a:t>
            </a:r>
            <a:r>
              <a:rPr lang="pl-PL" sz="2500" b="1" dirty="0">
                <a:solidFill>
                  <a:schemeClr val="accent1"/>
                </a:solidFill>
              </a:rPr>
              <a:t>)</a:t>
            </a:r>
            <a:endParaRPr lang="en-GB" sz="2500" b="1" dirty="0">
              <a:solidFill>
                <a:schemeClr val="accent1"/>
              </a:solidFill>
            </a:endParaRPr>
          </a:p>
        </p:txBody>
      </p:sp>
      <p:cxnSp>
        <p:nvCxnSpPr>
          <p:cNvPr id="11" name="Łącznik prosty ze strzałką 10"/>
          <p:cNvCxnSpPr/>
          <p:nvPr/>
        </p:nvCxnSpPr>
        <p:spPr>
          <a:xfrm>
            <a:off x="6134636" y="3178935"/>
            <a:ext cx="922987" cy="33699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rostokąt 13"/>
          <p:cNvSpPr/>
          <p:nvPr/>
        </p:nvSpPr>
        <p:spPr>
          <a:xfrm>
            <a:off x="7237265" y="3515932"/>
            <a:ext cx="1290739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l-PL" sz="2500" b="1" dirty="0" err="1" smtClean="0">
                <a:solidFill>
                  <a:schemeClr val="accent1"/>
                </a:solidFill>
              </a:rPr>
              <a:t>Outliers</a:t>
            </a:r>
            <a:endParaRPr lang="en-GB" sz="2500" b="1" dirty="0">
              <a:solidFill>
                <a:schemeClr val="accent1"/>
              </a:solidFill>
            </a:endParaRPr>
          </a:p>
        </p:txBody>
      </p:sp>
      <p:cxnSp>
        <p:nvCxnSpPr>
          <p:cNvPr id="15" name="Łącznik prosty ze strzałką 14"/>
          <p:cNvCxnSpPr/>
          <p:nvPr/>
        </p:nvCxnSpPr>
        <p:spPr>
          <a:xfrm flipH="1">
            <a:off x="5203065" y="3178934"/>
            <a:ext cx="671848" cy="33699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rostokąt 17"/>
          <p:cNvSpPr/>
          <p:nvPr/>
        </p:nvSpPr>
        <p:spPr>
          <a:xfrm>
            <a:off x="3195343" y="3515932"/>
            <a:ext cx="2283126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l-PL" sz="2500" b="1" dirty="0" err="1" smtClean="0">
                <a:solidFill>
                  <a:schemeClr val="accent1"/>
                </a:solidFill>
              </a:rPr>
              <a:t>Remained</a:t>
            </a:r>
            <a:r>
              <a:rPr lang="pl-PL" sz="2500" b="1" dirty="0" smtClean="0">
                <a:solidFill>
                  <a:schemeClr val="accent1"/>
                </a:solidFill>
              </a:rPr>
              <a:t> data</a:t>
            </a:r>
            <a:endParaRPr lang="en-GB" sz="2500" b="1" dirty="0">
              <a:solidFill>
                <a:schemeClr val="accent1"/>
              </a:solidFill>
            </a:endParaRPr>
          </a:p>
        </p:txBody>
      </p:sp>
      <p:cxnSp>
        <p:nvCxnSpPr>
          <p:cNvPr id="19" name="Łącznik prosty ze strzałką 18"/>
          <p:cNvCxnSpPr/>
          <p:nvPr/>
        </p:nvCxnSpPr>
        <p:spPr>
          <a:xfrm>
            <a:off x="4164168" y="3992986"/>
            <a:ext cx="0" cy="4378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rostokąt 19"/>
          <p:cNvSpPr/>
          <p:nvPr/>
        </p:nvSpPr>
        <p:spPr>
          <a:xfrm>
            <a:off x="2671292" y="4482383"/>
            <a:ext cx="2985751" cy="553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500" dirty="0" smtClean="0"/>
              <a:t>Clustering</a:t>
            </a:r>
            <a:endParaRPr lang="en-GB" sz="2500" dirty="0"/>
          </a:p>
        </p:txBody>
      </p:sp>
      <p:sp>
        <p:nvSpPr>
          <p:cNvPr id="21" name="pole tekstowe 20"/>
          <p:cNvSpPr txBox="1"/>
          <p:nvPr/>
        </p:nvSpPr>
        <p:spPr>
          <a:xfrm>
            <a:off x="473299" y="4602983"/>
            <a:ext cx="1927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smtClean="0"/>
              <a:t>Louvain </a:t>
            </a:r>
            <a:r>
              <a:rPr lang="pl-PL" dirty="0" err="1" smtClean="0"/>
              <a:t>algorithm</a:t>
            </a:r>
            <a:endParaRPr lang="en-GB" dirty="0"/>
          </a:p>
        </p:txBody>
      </p:sp>
      <p:cxnSp>
        <p:nvCxnSpPr>
          <p:cNvPr id="22" name="Łącznik prosty ze strzałką 21"/>
          <p:cNvCxnSpPr/>
          <p:nvPr/>
        </p:nvCxnSpPr>
        <p:spPr>
          <a:xfrm>
            <a:off x="4164167" y="5175696"/>
            <a:ext cx="0" cy="4378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rostokąt 22"/>
          <p:cNvSpPr/>
          <p:nvPr/>
        </p:nvSpPr>
        <p:spPr>
          <a:xfrm>
            <a:off x="2671291" y="5725729"/>
            <a:ext cx="2985751" cy="553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500" dirty="0" err="1" smtClean="0"/>
              <a:t>Visulalization</a:t>
            </a:r>
            <a:endParaRPr lang="en-GB" sz="2500" dirty="0"/>
          </a:p>
        </p:txBody>
      </p:sp>
      <p:sp>
        <p:nvSpPr>
          <p:cNvPr id="24" name="pole tekstowe 23"/>
          <p:cNvSpPr txBox="1"/>
          <p:nvPr/>
        </p:nvSpPr>
        <p:spPr>
          <a:xfrm>
            <a:off x="1297546" y="5866182"/>
            <a:ext cx="766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err="1" smtClean="0"/>
              <a:t>Umap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50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/>
          <p:cNvSpPr>
            <a:spLocks noGrp="1"/>
          </p:cNvSpPr>
          <p:nvPr>
            <p:ph type="title"/>
          </p:nvPr>
        </p:nvSpPr>
        <p:spPr>
          <a:xfrm>
            <a:off x="473299" y="339144"/>
            <a:ext cx="9875520" cy="935865"/>
          </a:xfrm>
        </p:spPr>
        <p:txBody>
          <a:bodyPr/>
          <a:lstStyle/>
          <a:p>
            <a:r>
              <a:rPr lang="pl-PL" dirty="0" err="1" smtClean="0"/>
              <a:t>Unsupervised</a:t>
            </a:r>
            <a:r>
              <a:rPr lang="pl-PL" dirty="0" smtClean="0"/>
              <a:t> learning + </a:t>
            </a:r>
            <a:r>
              <a:rPr lang="pl-PL" dirty="0" err="1" smtClean="0"/>
              <a:t>Labels</a:t>
            </a:r>
            <a:endParaRPr lang="en-GB" dirty="0"/>
          </a:p>
        </p:txBody>
      </p:sp>
      <p:cxnSp>
        <p:nvCxnSpPr>
          <p:cNvPr id="7" name="Łącznik prosty ze strzałką 6"/>
          <p:cNvCxnSpPr/>
          <p:nvPr/>
        </p:nvCxnSpPr>
        <p:spPr>
          <a:xfrm>
            <a:off x="5969357" y="1944710"/>
            <a:ext cx="0" cy="4378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rostokąt 7"/>
          <p:cNvSpPr/>
          <p:nvPr/>
        </p:nvSpPr>
        <p:spPr>
          <a:xfrm>
            <a:off x="4595611" y="2472744"/>
            <a:ext cx="3078049" cy="553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500" dirty="0" smtClean="0"/>
              <a:t>Data </a:t>
            </a:r>
            <a:r>
              <a:rPr lang="pl-PL" sz="2500" dirty="0" err="1" smtClean="0"/>
              <a:t>balancing</a:t>
            </a:r>
            <a:endParaRPr lang="en-GB" sz="2500" dirty="0"/>
          </a:p>
        </p:txBody>
      </p:sp>
      <p:sp>
        <p:nvSpPr>
          <p:cNvPr id="9" name="pole tekstowe 8"/>
          <p:cNvSpPr txBox="1"/>
          <p:nvPr/>
        </p:nvSpPr>
        <p:spPr>
          <a:xfrm>
            <a:off x="7882634" y="2509364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err="1" smtClean="0"/>
              <a:t>undersampling</a:t>
            </a:r>
            <a:endParaRPr lang="en-GB" dirty="0"/>
          </a:p>
        </p:txBody>
      </p:sp>
      <p:sp>
        <p:nvSpPr>
          <p:cNvPr id="10" name="Prostokąt 9"/>
          <p:cNvSpPr/>
          <p:nvPr/>
        </p:nvSpPr>
        <p:spPr>
          <a:xfrm>
            <a:off x="4520884" y="1365161"/>
            <a:ext cx="2896948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l-PL" sz="2500" b="1" dirty="0">
                <a:solidFill>
                  <a:schemeClr val="accent1"/>
                </a:solidFill>
              </a:rPr>
              <a:t>1st Data </a:t>
            </a:r>
            <a:r>
              <a:rPr lang="pl-PL" sz="2500" b="1" dirty="0" smtClean="0">
                <a:solidFill>
                  <a:schemeClr val="accent1"/>
                </a:solidFill>
              </a:rPr>
              <a:t>+ 2nd Data</a:t>
            </a:r>
            <a:endParaRPr lang="en-GB" sz="2500" b="1" dirty="0">
              <a:solidFill>
                <a:schemeClr val="accent1"/>
              </a:solidFill>
            </a:endParaRPr>
          </a:p>
        </p:txBody>
      </p:sp>
      <p:cxnSp>
        <p:nvCxnSpPr>
          <p:cNvPr id="19" name="Łącznik prosty ze strzałką 18"/>
          <p:cNvCxnSpPr/>
          <p:nvPr/>
        </p:nvCxnSpPr>
        <p:spPr>
          <a:xfrm>
            <a:off x="5969357" y="3168738"/>
            <a:ext cx="0" cy="4378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rostokąt 19"/>
          <p:cNvSpPr/>
          <p:nvPr/>
        </p:nvSpPr>
        <p:spPr>
          <a:xfrm>
            <a:off x="4641759" y="3683893"/>
            <a:ext cx="2985751" cy="553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500" dirty="0" smtClean="0"/>
              <a:t>Clustering</a:t>
            </a:r>
            <a:endParaRPr lang="en-GB" sz="2500" dirty="0"/>
          </a:p>
        </p:txBody>
      </p:sp>
      <p:sp>
        <p:nvSpPr>
          <p:cNvPr id="21" name="pole tekstowe 20"/>
          <p:cNvSpPr txBox="1"/>
          <p:nvPr/>
        </p:nvSpPr>
        <p:spPr>
          <a:xfrm>
            <a:off x="7882634" y="3776122"/>
            <a:ext cx="1927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smtClean="0"/>
              <a:t>Louvain </a:t>
            </a:r>
            <a:r>
              <a:rPr lang="pl-PL" dirty="0" err="1" smtClean="0"/>
              <a:t>algorithm</a:t>
            </a:r>
            <a:endParaRPr lang="en-GB" dirty="0"/>
          </a:p>
        </p:txBody>
      </p:sp>
      <p:cxnSp>
        <p:nvCxnSpPr>
          <p:cNvPr id="22" name="Łącznik prosty ze strzałką 21"/>
          <p:cNvCxnSpPr/>
          <p:nvPr/>
        </p:nvCxnSpPr>
        <p:spPr>
          <a:xfrm>
            <a:off x="5986527" y="4402964"/>
            <a:ext cx="0" cy="4378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rostokąt 22"/>
          <p:cNvSpPr/>
          <p:nvPr/>
        </p:nvSpPr>
        <p:spPr>
          <a:xfrm>
            <a:off x="4595611" y="5000756"/>
            <a:ext cx="2985751" cy="553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500" dirty="0" err="1" smtClean="0"/>
              <a:t>Statistics</a:t>
            </a:r>
            <a:endParaRPr lang="en-GB" sz="2500" dirty="0"/>
          </a:p>
        </p:txBody>
      </p:sp>
      <p:sp>
        <p:nvSpPr>
          <p:cNvPr id="17" name="pole tekstowe 16"/>
          <p:cNvSpPr txBox="1"/>
          <p:nvPr/>
        </p:nvSpPr>
        <p:spPr>
          <a:xfrm>
            <a:off x="7882633" y="5092985"/>
            <a:ext cx="1374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err="1" smtClean="0"/>
              <a:t>Mean</a:t>
            </a:r>
            <a:r>
              <a:rPr lang="pl-PL" dirty="0" smtClean="0"/>
              <a:t> </a:t>
            </a:r>
            <a:r>
              <a:rPr lang="pl-PL" dirty="0" err="1" smtClean="0"/>
              <a:t>values</a:t>
            </a:r>
            <a:endParaRPr lang="en-GB" dirty="0"/>
          </a:p>
        </p:txBody>
      </p:sp>
      <p:sp>
        <p:nvSpPr>
          <p:cNvPr id="2" name="pole tekstowe 1"/>
          <p:cNvSpPr txBox="1"/>
          <p:nvPr/>
        </p:nvSpPr>
        <p:spPr>
          <a:xfrm>
            <a:off x="7997780" y="5554546"/>
            <a:ext cx="3760631" cy="665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 smtClean="0"/>
              <a:t>What</a:t>
            </a:r>
            <a:r>
              <a:rPr lang="pl-PL" dirty="0" smtClean="0"/>
              <a:t> </a:t>
            </a:r>
            <a:r>
              <a:rPr lang="pl-PL" dirty="0" err="1" smtClean="0"/>
              <a:t>is</a:t>
            </a:r>
            <a:r>
              <a:rPr lang="pl-PL" dirty="0" smtClean="0"/>
              <a:t> the </a:t>
            </a:r>
            <a:r>
              <a:rPr lang="pl-PL" dirty="0" err="1" smtClean="0"/>
              <a:t>amount</a:t>
            </a:r>
            <a:r>
              <a:rPr lang="pl-PL" dirty="0" smtClean="0"/>
              <a:t> of </a:t>
            </a:r>
            <a:r>
              <a:rPr lang="pl-PL" dirty="0" err="1" smtClean="0"/>
              <a:t>frauds</a:t>
            </a:r>
            <a:r>
              <a:rPr lang="pl-PL" dirty="0" smtClean="0"/>
              <a:t> in </a:t>
            </a:r>
            <a:r>
              <a:rPr lang="pl-PL" dirty="0" err="1" smtClean="0"/>
              <a:t>each</a:t>
            </a:r>
            <a:r>
              <a:rPr lang="pl-PL" dirty="0" smtClean="0"/>
              <a:t> </a:t>
            </a:r>
            <a:r>
              <a:rPr lang="pl-PL" dirty="0" err="1" smtClean="0"/>
              <a:t>cluster</a:t>
            </a:r>
            <a:r>
              <a:rPr lang="pl-PL" dirty="0" smtClean="0"/>
              <a:t>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0074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/>
          <p:cNvSpPr>
            <a:spLocks noGrp="1"/>
          </p:cNvSpPr>
          <p:nvPr>
            <p:ph type="title"/>
          </p:nvPr>
        </p:nvSpPr>
        <p:spPr>
          <a:xfrm>
            <a:off x="473299" y="339144"/>
            <a:ext cx="9875520" cy="935865"/>
          </a:xfrm>
        </p:spPr>
        <p:txBody>
          <a:bodyPr/>
          <a:lstStyle/>
          <a:p>
            <a:r>
              <a:rPr lang="pl-PL" dirty="0" err="1" smtClean="0"/>
              <a:t>Individual</a:t>
            </a:r>
            <a:r>
              <a:rPr lang="pl-PL" dirty="0" smtClean="0"/>
              <a:t> </a:t>
            </a:r>
            <a:r>
              <a:rPr lang="pl-PL" dirty="0" err="1" smtClean="0"/>
              <a:t>acts</a:t>
            </a:r>
            <a:r>
              <a:rPr lang="pl-PL" dirty="0" smtClean="0"/>
              <a:t> as a </a:t>
            </a:r>
            <a:r>
              <a:rPr lang="pl-PL" dirty="0" err="1" smtClean="0"/>
              <a:t>company</a:t>
            </a:r>
            <a:endParaRPr lang="en-GB" dirty="0"/>
          </a:p>
        </p:txBody>
      </p:sp>
      <p:pic>
        <p:nvPicPr>
          <p:cNvPr id="14" name="Symbol zastępczy zawartości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118" y="1519706"/>
            <a:ext cx="11150073" cy="850005"/>
          </a:xfrm>
        </p:spPr>
      </p:pic>
      <p:sp>
        <p:nvSpPr>
          <p:cNvPr id="3" name="Prostokąt 2"/>
          <p:cNvSpPr/>
          <p:nvPr/>
        </p:nvSpPr>
        <p:spPr>
          <a:xfrm>
            <a:off x="2550017" y="1275009"/>
            <a:ext cx="837127" cy="137803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Łącznik prosty ze strzałką 5"/>
          <p:cNvCxnSpPr/>
          <p:nvPr/>
        </p:nvCxnSpPr>
        <p:spPr>
          <a:xfrm>
            <a:off x="3387144" y="2653048"/>
            <a:ext cx="746974" cy="43788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ole tekstowe 10"/>
          <p:cNvSpPr txBox="1"/>
          <p:nvPr/>
        </p:nvSpPr>
        <p:spPr>
          <a:xfrm>
            <a:off x="4237149" y="2743200"/>
            <a:ext cx="6716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err="1" smtClean="0"/>
              <a:t>Lots</a:t>
            </a:r>
            <a:r>
              <a:rPr lang="pl-PL" dirty="0" smtClean="0"/>
              <a:t> of </a:t>
            </a:r>
            <a:r>
              <a:rPr lang="pl-PL" dirty="0" err="1" smtClean="0"/>
              <a:t>Individuals</a:t>
            </a:r>
            <a:r>
              <a:rPr lang="pl-PL" dirty="0" smtClean="0"/>
              <a:t> </a:t>
            </a:r>
            <a:r>
              <a:rPr lang="pl-PL" dirty="0" err="1" smtClean="0"/>
              <a:t>who</a:t>
            </a:r>
            <a:r>
              <a:rPr lang="pl-PL" dirty="0" smtClean="0"/>
              <a:t> </a:t>
            </a:r>
            <a:r>
              <a:rPr lang="pl-PL" dirty="0" err="1" smtClean="0"/>
              <a:t>were</a:t>
            </a:r>
            <a:r>
              <a:rPr lang="pl-PL" dirty="0" smtClean="0"/>
              <a:t> </a:t>
            </a:r>
            <a:r>
              <a:rPr lang="pl-PL" dirty="0" err="1" smtClean="0"/>
              <a:t>matched</a:t>
            </a:r>
            <a:r>
              <a:rPr lang="pl-PL" dirty="0" smtClean="0"/>
              <a:t> as </a:t>
            </a:r>
            <a:r>
              <a:rPr lang="pl-PL" dirty="0" err="1" smtClean="0"/>
              <a:t>suspicious</a:t>
            </a:r>
            <a:r>
              <a:rPr lang="pl-PL" dirty="0" smtClean="0"/>
              <a:t> </a:t>
            </a:r>
            <a:r>
              <a:rPr lang="pl-PL" dirty="0" err="1" smtClean="0"/>
              <a:t>acts</a:t>
            </a:r>
            <a:r>
              <a:rPr lang="pl-PL" dirty="0" smtClean="0"/>
              <a:t> as </a:t>
            </a:r>
            <a:r>
              <a:rPr lang="pl-PL" dirty="0" err="1" smtClean="0"/>
              <a:t>company</a:t>
            </a:r>
            <a:r>
              <a:rPr lang="pl-PL" dirty="0" smtClean="0"/>
              <a:t> </a:t>
            </a:r>
            <a:endParaRPr lang="en-GB" dirty="0"/>
          </a:p>
        </p:txBody>
      </p:sp>
      <p:pic>
        <p:nvPicPr>
          <p:cNvPr id="12" name="Obraz 11"/>
          <p:cNvPicPr>
            <a:picLocks noChangeAspect="1"/>
          </p:cNvPicPr>
          <p:nvPr/>
        </p:nvPicPr>
        <p:blipFill rotWithShape="1">
          <a:blip r:embed="rId3"/>
          <a:srcRect l="1367" t="22843" r="1729" b="23108"/>
          <a:stretch/>
        </p:blipFill>
        <p:spPr>
          <a:xfrm>
            <a:off x="473299" y="3588913"/>
            <a:ext cx="8542509" cy="2678805"/>
          </a:xfrm>
          <a:prstGeom prst="rect">
            <a:avLst/>
          </a:prstGeom>
        </p:spPr>
      </p:pic>
      <p:sp>
        <p:nvSpPr>
          <p:cNvPr id="2" name="pole tekstowe 1"/>
          <p:cNvSpPr txBox="1"/>
          <p:nvPr/>
        </p:nvSpPr>
        <p:spPr>
          <a:xfrm>
            <a:off x="9231880" y="3912652"/>
            <a:ext cx="244016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 smtClean="0"/>
              <a:t>Train a </a:t>
            </a:r>
            <a:r>
              <a:rPr lang="pl-PL" b="1" dirty="0" err="1" smtClean="0"/>
              <a:t>classifier</a:t>
            </a:r>
            <a:r>
              <a:rPr lang="pl-PL" b="1" dirty="0" smtClean="0"/>
              <a:t> </a:t>
            </a:r>
            <a:r>
              <a:rPr lang="pl-PL" b="1" dirty="0" err="1" smtClean="0"/>
              <a:t>based</a:t>
            </a:r>
            <a:r>
              <a:rPr lang="pl-PL" b="1" dirty="0" smtClean="0"/>
              <a:t> on </a:t>
            </a:r>
            <a:r>
              <a:rPr lang="pl-PL" b="1" dirty="0" err="1" smtClean="0"/>
              <a:t>some</a:t>
            </a:r>
            <a:r>
              <a:rPr lang="pl-PL" b="1" dirty="0" smtClean="0"/>
              <a:t> </a:t>
            </a:r>
            <a:r>
              <a:rPr lang="pl-PL" b="1" dirty="0" err="1" smtClean="0"/>
              <a:t>features</a:t>
            </a:r>
            <a:r>
              <a:rPr lang="pl-PL" b="1" dirty="0" smtClean="0"/>
              <a:t> to </a:t>
            </a:r>
            <a:r>
              <a:rPr lang="pl-PL" b="1" dirty="0" err="1" smtClean="0"/>
              <a:t>predict</a:t>
            </a:r>
            <a:r>
              <a:rPr lang="pl-PL" b="1" dirty="0"/>
              <a:t> </a:t>
            </a:r>
            <a:r>
              <a:rPr lang="pl-PL" b="1" dirty="0" err="1" smtClean="0"/>
              <a:t>if</a:t>
            </a:r>
            <a:r>
              <a:rPr lang="pl-PL" b="1" dirty="0" smtClean="0"/>
              <a:t> </a:t>
            </a:r>
            <a:r>
              <a:rPr lang="pl-PL" b="1" dirty="0" err="1" smtClean="0"/>
              <a:t>this</a:t>
            </a:r>
            <a:r>
              <a:rPr lang="pl-PL" b="1" dirty="0" smtClean="0"/>
              <a:t> </a:t>
            </a:r>
            <a:r>
              <a:rPr lang="pl-PL" b="1" dirty="0" err="1" smtClean="0"/>
              <a:t>is</a:t>
            </a:r>
            <a:r>
              <a:rPr lang="pl-PL" b="1" dirty="0" smtClean="0"/>
              <a:t> a </a:t>
            </a:r>
            <a:r>
              <a:rPr lang="pl-PL" b="1" dirty="0" err="1" smtClean="0"/>
              <a:t>human</a:t>
            </a:r>
            <a:r>
              <a:rPr lang="pl-PL" b="1" dirty="0" smtClean="0"/>
              <a:t>.</a:t>
            </a:r>
          </a:p>
          <a:p>
            <a:r>
              <a:rPr lang="pl-PL" b="1" dirty="0" err="1" smtClean="0"/>
              <a:t>If</a:t>
            </a:r>
            <a:r>
              <a:rPr lang="pl-PL" b="1" dirty="0" smtClean="0"/>
              <a:t> the </a:t>
            </a:r>
            <a:r>
              <a:rPr lang="pl-PL" b="1" dirty="0" err="1" smtClean="0"/>
              <a:t>human</a:t>
            </a:r>
            <a:r>
              <a:rPr lang="pl-PL" b="1" dirty="0" smtClean="0"/>
              <a:t> </a:t>
            </a:r>
            <a:r>
              <a:rPr lang="pl-PL" b="1" dirty="0" err="1" smtClean="0"/>
              <a:t>predicted</a:t>
            </a:r>
            <a:r>
              <a:rPr lang="pl-PL" b="1" dirty="0" smtClean="0"/>
              <a:t> to be a </a:t>
            </a:r>
            <a:r>
              <a:rPr lang="pl-PL" b="1" dirty="0" err="1" smtClean="0"/>
              <a:t>company</a:t>
            </a:r>
            <a:r>
              <a:rPr lang="pl-PL" b="1" dirty="0" smtClean="0"/>
              <a:t> </a:t>
            </a:r>
            <a:r>
              <a:rPr lang="pl-PL" b="1" dirty="0" err="1" smtClean="0"/>
              <a:t>then</a:t>
            </a:r>
            <a:r>
              <a:rPr lang="pl-PL" b="1" dirty="0" smtClean="0"/>
              <a:t> </a:t>
            </a:r>
            <a:r>
              <a:rPr lang="pl-PL" b="1" dirty="0" err="1" smtClean="0"/>
              <a:t>it’s</a:t>
            </a:r>
            <a:r>
              <a:rPr lang="pl-PL" b="1" dirty="0" smtClean="0"/>
              <a:t> a </a:t>
            </a:r>
            <a:r>
              <a:rPr lang="pl-PL" b="1" dirty="0" err="1" smtClean="0"/>
              <a:t>potential</a:t>
            </a:r>
            <a:r>
              <a:rPr lang="pl-PL" b="1" dirty="0" smtClean="0"/>
              <a:t> fraud.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810314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579549" y="442636"/>
            <a:ext cx="9875520" cy="639651"/>
          </a:xfrm>
        </p:spPr>
        <p:txBody>
          <a:bodyPr>
            <a:normAutofit fontScale="90000"/>
          </a:bodyPr>
          <a:lstStyle/>
          <a:p>
            <a:r>
              <a:rPr lang="pl-PL" dirty="0" err="1" smtClean="0"/>
              <a:t>Supervised</a:t>
            </a:r>
            <a:r>
              <a:rPr lang="pl-PL" dirty="0" smtClean="0"/>
              <a:t> learning w/o </a:t>
            </a:r>
            <a:r>
              <a:rPr lang="pl-PL" dirty="0" err="1" smtClean="0"/>
              <a:t>balancing</a:t>
            </a:r>
            <a:endParaRPr lang="en-GB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7325501" y="1769423"/>
            <a:ext cx="5164428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LR: 0.982739 (0.000563)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LDA: 0.978820 (0.000726)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KNN: 0.982577 (0.000564)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CART: 0.969629 (0.000609)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RFC: 0.984486 (0.000431)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NB: 0.980204 (0.001145)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Prostokąt 4"/>
          <p:cNvSpPr/>
          <p:nvPr/>
        </p:nvSpPr>
        <p:spPr>
          <a:xfrm>
            <a:off x="1119730" y="1222222"/>
            <a:ext cx="45095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b="1" dirty="0" err="1"/>
              <a:t>Why</a:t>
            </a:r>
            <a:r>
              <a:rPr lang="pl-PL" b="1" dirty="0"/>
              <a:t> </a:t>
            </a:r>
            <a:r>
              <a:rPr lang="pl-PL" b="1" dirty="0" err="1"/>
              <a:t>proper</a:t>
            </a:r>
            <a:r>
              <a:rPr lang="pl-PL" b="1" dirty="0"/>
              <a:t> data </a:t>
            </a:r>
            <a:r>
              <a:rPr lang="pl-PL" b="1" dirty="0" err="1"/>
              <a:t>balancing</a:t>
            </a:r>
            <a:r>
              <a:rPr lang="pl-PL" b="1" dirty="0"/>
              <a:t> </a:t>
            </a:r>
            <a:r>
              <a:rPr lang="pl-PL" b="1" dirty="0" err="1"/>
              <a:t>is</a:t>
            </a:r>
            <a:r>
              <a:rPr lang="pl-PL" b="1" dirty="0"/>
              <a:t> </a:t>
            </a:r>
            <a:r>
              <a:rPr lang="pl-PL" b="1" dirty="0" err="1"/>
              <a:t>so</a:t>
            </a:r>
            <a:r>
              <a:rPr lang="pl-PL" b="1" dirty="0"/>
              <a:t> </a:t>
            </a:r>
            <a:r>
              <a:rPr lang="pl-PL" b="1" dirty="0" err="1"/>
              <a:t>important</a:t>
            </a:r>
            <a:r>
              <a:rPr lang="pl-PL" b="1" dirty="0"/>
              <a:t>?</a:t>
            </a:r>
            <a:endParaRPr lang="en-GB" b="1" dirty="0"/>
          </a:p>
        </p:txBody>
      </p:sp>
      <p:pic>
        <p:nvPicPr>
          <p:cNvPr id="6" name="Obraz 5"/>
          <p:cNvPicPr>
            <a:picLocks noChangeAspect="1"/>
          </p:cNvPicPr>
          <p:nvPr/>
        </p:nvPicPr>
        <p:blipFill rotWithShape="1">
          <a:blip r:embed="rId2"/>
          <a:srcRect l="48977" t="39085" r="26970" b="23063"/>
          <a:stretch/>
        </p:blipFill>
        <p:spPr>
          <a:xfrm>
            <a:off x="7325501" y="3708415"/>
            <a:ext cx="3129568" cy="2768958"/>
          </a:xfrm>
          <a:prstGeom prst="rect">
            <a:avLst/>
          </a:prstGeom>
        </p:spPr>
      </p:pic>
      <p:pic>
        <p:nvPicPr>
          <p:cNvPr id="7" name="Obraz 6"/>
          <p:cNvPicPr>
            <a:picLocks noChangeAspect="1"/>
          </p:cNvPicPr>
          <p:nvPr/>
        </p:nvPicPr>
        <p:blipFill rotWithShape="1">
          <a:blip r:embed="rId2"/>
          <a:srcRect l="19777" t="30062" r="42214" b="66417"/>
          <a:stretch/>
        </p:blipFill>
        <p:spPr>
          <a:xfrm>
            <a:off x="6977772" y="6496198"/>
            <a:ext cx="4945487" cy="257577"/>
          </a:xfrm>
          <a:prstGeom prst="rect">
            <a:avLst/>
          </a:prstGeom>
        </p:spPr>
      </p:pic>
      <p:pic>
        <p:nvPicPr>
          <p:cNvPr id="8" name="Obraz 7"/>
          <p:cNvPicPr>
            <a:picLocks noChangeAspect="1"/>
          </p:cNvPicPr>
          <p:nvPr/>
        </p:nvPicPr>
        <p:blipFill rotWithShape="1">
          <a:blip r:embed="rId3"/>
          <a:srcRect l="16610" t="35168" r="54091" b="34198"/>
          <a:stretch/>
        </p:blipFill>
        <p:spPr>
          <a:xfrm>
            <a:off x="579549" y="1696736"/>
            <a:ext cx="4997002" cy="2937429"/>
          </a:xfrm>
          <a:prstGeom prst="rect">
            <a:avLst/>
          </a:prstGeom>
        </p:spPr>
      </p:pic>
      <p:sp>
        <p:nvSpPr>
          <p:cNvPr id="9" name="pole tekstowe 8"/>
          <p:cNvSpPr txBox="1"/>
          <p:nvPr/>
        </p:nvSpPr>
        <p:spPr>
          <a:xfrm>
            <a:off x="1511596" y="4634165"/>
            <a:ext cx="1566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smtClean="0"/>
              <a:t>Not </a:t>
            </a:r>
            <a:r>
              <a:rPr lang="pl-PL" dirty="0" err="1" smtClean="0"/>
              <a:t>suspicious</a:t>
            </a:r>
            <a:endParaRPr lang="en-GB" dirty="0"/>
          </a:p>
        </p:txBody>
      </p:sp>
      <p:sp>
        <p:nvSpPr>
          <p:cNvPr id="10" name="pole tekstowe 9"/>
          <p:cNvSpPr txBox="1"/>
          <p:nvPr/>
        </p:nvSpPr>
        <p:spPr>
          <a:xfrm>
            <a:off x="3892898" y="4634165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err="1"/>
              <a:t>S</a:t>
            </a:r>
            <a:r>
              <a:rPr lang="pl-PL" dirty="0" err="1" smtClean="0"/>
              <a:t>uspicious</a:t>
            </a:r>
            <a:endParaRPr lang="en-GB" dirty="0"/>
          </a:p>
        </p:txBody>
      </p:sp>
      <p:sp>
        <p:nvSpPr>
          <p:cNvPr id="11" name="pole tekstowe 10"/>
          <p:cNvSpPr txBox="1"/>
          <p:nvPr/>
        </p:nvSpPr>
        <p:spPr>
          <a:xfrm>
            <a:off x="3276731" y="2420063"/>
            <a:ext cx="22998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b="1" dirty="0" err="1" smtClean="0">
                <a:solidFill>
                  <a:srgbClr val="FF0000"/>
                </a:solidFill>
              </a:rPr>
              <a:t>Only</a:t>
            </a:r>
            <a:r>
              <a:rPr lang="pl-PL" sz="2000" b="1" dirty="0" smtClean="0">
                <a:solidFill>
                  <a:srgbClr val="FF0000"/>
                </a:solidFill>
              </a:rPr>
              <a:t> 1.71 % of </a:t>
            </a:r>
            <a:r>
              <a:rPr lang="pl-PL" sz="2000" b="1" dirty="0" err="1" smtClean="0">
                <a:solidFill>
                  <a:srgbClr val="FF0000"/>
                </a:solidFill>
              </a:rPr>
              <a:t>all</a:t>
            </a:r>
            <a:r>
              <a:rPr lang="pl-PL" sz="2000" b="1" dirty="0" smtClean="0">
                <a:solidFill>
                  <a:srgbClr val="FF0000"/>
                </a:solidFill>
              </a:rPr>
              <a:t> data </a:t>
            </a:r>
            <a:r>
              <a:rPr lang="pl-PL" sz="2000" b="1" dirty="0" err="1" smtClean="0">
                <a:solidFill>
                  <a:srgbClr val="FF0000"/>
                </a:solidFill>
              </a:rPr>
              <a:t>constitutes</a:t>
            </a:r>
            <a:r>
              <a:rPr lang="pl-PL" sz="2000" b="1" dirty="0" smtClean="0">
                <a:solidFill>
                  <a:srgbClr val="FF0000"/>
                </a:solidFill>
              </a:rPr>
              <a:t> </a:t>
            </a:r>
            <a:r>
              <a:rPr lang="pl-PL" sz="2000" b="1" dirty="0" err="1" smtClean="0">
                <a:solidFill>
                  <a:srgbClr val="FF0000"/>
                </a:solidFill>
              </a:rPr>
              <a:t>suspisious</a:t>
            </a:r>
            <a:r>
              <a:rPr lang="pl-PL" sz="2000" b="1" dirty="0" smtClean="0">
                <a:solidFill>
                  <a:srgbClr val="FF0000"/>
                </a:solidFill>
              </a:rPr>
              <a:t> </a:t>
            </a:r>
            <a:r>
              <a:rPr lang="pl-PL" sz="2000" b="1" dirty="0" err="1" smtClean="0">
                <a:solidFill>
                  <a:srgbClr val="FF0000"/>
                </a:solidFill>
              </a:rPr>
              <a:t>cases</a:t>
            </a:r>
            <a:endParaRPr lang="en-GB" sz="2000" b="1" dirty="0">
              <a:solidFill>
                <a:srgbClr val="FF0000"/>
              </a:solidFill>
            </a:endParaRPr>
          </a:p>
        </p:txBody>
      </p:sp>
      <p:sp>
        <p:nvSpPr>
          <p:cNvPr id="12" name="pole tekstowe 11"/>
          <p:cNvSpPr txBox="1"/>
          <p:nvPr/>
        </p:nvSpPr>
        <p:spPr>
          <a:xfrm>
            <a:off x="495108" y="5461710"/>
            <a:ext cx="57583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b="1" dirty="0" smtClean="0">
                <a:solidFill>
                  <a:srgbClr val="FF0000"/>
                </a:solidFill>
              </a:rPr>
              <a:t>Training w/o </a:t>
            </a:r>
            <a:r>
              <a:rPr lang="pl-PL" sz="2000" b="1" dirty="0" err="1" smtClean="0">
                <a:solidFill>
                  <a:srgbClr val="FF0000"/>
                </a:solidFill>
              </a:rPr>
              <a:t>rebalancing</a:t>
            </a:r>
            <a:r>
              <a:rPr lang="pl-PL" sz="2000" b="1" dirty="0" smtClean="0">
                <a:solidFill>
                  <a:srgbClr val="FF0000"/>
                </a:solidFill>
              </a:rPr>
              <a:t> </a:t>
            </a:r>
            <a:r>
              <a:rPr lang="pl-PL" sz="2000" b="1" dirty="0" err="1" smtClean="0">
                <a:solidFill>
                  <a:srgbClr val="FF0000"/>
                </a:solidFill>
              </a:rPr>
              <a:t>causes</a:t>
            </a:r>
            <a:r>
              <a:rPr lang="pl-PL" sz="2000" b="1" dirty="0" smtClean="0">
                <a:solidFill>
                  <a:srgbClr val="FF0000"/>
                </a:solidFill>
              </a:rPr>
              <a:t> </a:t>
            </a:r>
            <a:r>
              <a:rPr lang="pl-PL" sz="2000" b="1" dirty="0" err="1" smtClean="0">
                <a:solidFill>
                  <a:srgbClr val="FF0000"/>
                </a:solidFill>
              </a:rPr>
              <a:t>that</a:t>
            </a:r>
            <a:r>
              <a:rPr lang="pl-PL" sz="2000" b="1" dirty="0" smtClean="0">
                <a:solidFill>
                  <a:srgbClr val="FF0000"/>
                </a:solidFill>
              </a:rPr>
              <a:t> model </a:t>
            </a:r>
            <a:r>
              <a:rPr lang="pl-PL" sz="2000" b="1" dirty="0" err="1" smtClean="0">
                <a:solidFill>
                  <a:srgbClr val="FF0000"/>
                </a:solidFill>
              </a:rPr>
              <a:t>will</a:t>
            </a:r>
            <a:r>
              <a:rPr lang="pl-PL" sz="2000" b="1" dirty="0" smtClean="0">
                <a:solidFill>
                  <a:srgbClr val="FF0000"/>
                </a:solidFill>
              </a:rPr>
              <a:t> </a:t>
            </a:r>
            <a:r>
              <a:rPr lang="pl-PL" sz="2000" b="1" dirty="0" err="1" smtClean="0">
                <a:solidFill>
                  <a:srgbClr val="FF0000"/>
                </a:solidFill>
              </a:rPr>
              <a:t>assign</a:t>
            </a:r>
            <a:r>
              <a:rPr lang="pl-PL" sz="2000" b="1" dirty="0" smtClean="0">
                <a:solidFill>
                  <a:srgbClr val="FF0000"/>
                </a:solidFill>
              </a:rPr>
              <a:t> </a:t>
            </a:r>
            <a:r>
              <a:rPr lang="pl-PL" sz="2000" b="1" dirty="0" err="1" smtClean="0">
                <a:solidFill>
                  <a:srgbClr val="FF0000"/>
                </a:solidFill>
              </a:rPr>
              <a:t>almost</a:t>
            </a:r>
            <a:r>
              <a:rPr lang="pl-PL" sz="2000" b="1" dirty="0" smtClean="0">
                <a:solidFill>
                  <a:srgbClr val="FF0000"/>
                </a:solidFill>
              </a:rPr>
              <a:t> </a:t>
            </a:r>
            <a:r>
              <a:rPr lang="pl-PL" sz="2000" b="1" dirty="0" err="1" smtClean="0">
                <a:solidFill>
                  <a:srgbClr val="FF0000"/>
                </a:solidFill>
              </a:rPr>
              <a:t>all</a:t>
            </a:r>
            <a:r>
              <a:rPr lang="pl-PL" sz="2000" b="1" dirty="0" smtClean="0">
                <a:solidFill>
                  <a:srgbClr val="FF0000"/>
                </a:solidFill>
              </a:rPr>
              <a:t> of the </a:t>
            </a:r>
            <a:r>
              <a:rPr lang="pl-PL" sz="2000" b="1" dirty="0" err="1" smtClean="0">
                <a:solidFill>
                  <a:srgbClr val="FF0000"/>
                </a:solidFill>
              </a:rPr>
              <a:t>records</a:t>
            </a:r>
            <a:r>
              <a:rPr lang="pl-PL" sz="2000" b="1" dirty="0" smtClean="0">
                <a:solidFill>
                  <a:srgbClr val="FF0000"/>
                </a:solidFill>
              </a:rPr>
              <a:t> as to not </a:t>
            </a:r>
            <a:r>
              <a:rPr lang="pl-PL" sz="2000" b="1" dirty="0" err="1" smtClean="0">
                <a:solidFill>
                  <a:srgbClr val="FF0000"/>
                </a:solidFill>
              </a:rPr>
              <a:t>suspicious</a:t>
            </a:r>
            <a:r>
              <a:rPr lang="pl-PL" sz="2000" b="1" dirty="0">
                <a:solidFill>
                  <a:srgbClr val="FF0000"/>
                </a:solidFill>
              </a:rPr>
              <a:t> </a:t>
            </a:r>
            <a:r>
              <a:rPr lang="pl-PL" sz="2000" b="1" dirty="0" err="1" smtClean="0">
                <a:solidFill>
                  <a:srgbClr val="FF0000"/>
                </a:solidFill>
              </a:rPr>
              <a:t>class</a:t>
            </a:r>
            <a:endParaRPr lang="en-GB" sz="2000" b="1" dirty="0">
              <a:solidFill>
                <a:srgbClr val="FF0000"/>
              </a:solidFill>
            </a:endParaRPr>
          </a:p>
        </p:txBody>
      </p:sp>
      <p:sp>
        <p:nvSpPr>
          <p:cNvPr id="13" name="Prostokąt 12"/>
          <p:cNvSpPr/>
          <p:nvPr/>
        </p:nvSpPr>
        <p:spPr>
          <a:xfrm>
            <a:off x="7639745" y="3988285"/>
            <a:ext cx="1054135" cy="211630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5" name="Łącznik prosty ze strzałką 14"/>
          <p:cNvCxnSpPr/>
          <p:nvPr/>
        </p:nvCxnSpPr>
        <p:spPr>
          <a:xfrm flipV="1">
            <a:off x="6246254" y="5357492"/>
            <a:ext cx="1079247" cy="47511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9084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dstawa">
  <a:themeElements>
    <a:clrScheme name="Ciepły niebieski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Podstawa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Podstawa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TM03457444[[fn=Podstawa]]</Template>
  <TotalTime>656</TotalTime>
  <Words>492</Words>
  <Application>Microsoft Office PowerPoint</Application>
  <PresentationFormat>Panoramiczny</PresentationFormat>
  <Paragraphs>84</Paragraphs>
  <Slides>14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6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14</vt:i4>
      </vt:variant>
    </vt:vector>
  </HeadingPairs>
  <TitlesOfParts>
    <vt:vector size="21" baseType="lpstr">
      <vt:lpstr>Arial</vt:lpstr>
      <vt:lpstr>Arial</vt:lpstr>
      <vt:lpstr>Arial Unicode MS</vt:lpstr>
      <vt:lpstr>Corbel</vt:lpstr>
      <vt:lpstr>Courier New</vt:lpstr>
      <vt:lpstr>Wingdings</vt:lpstr>
      <vt:lpstr>Podstawa</vt:lpstr>
      <vt:lpstr>The Postdocs</vt:lpstr>
      <vt:lpstr>Prezentacja programu PowerPoint</vt:lpstr>
      <vt:lpstr>Prezentacja programu PowerPoint</vt:lpstr>
      <vt:lpstr>Prezentacja programu PowerPoint</vt:lpstr>
      <vt:lpstr>Missed data which can be useful</vt:lpstr>
      <vt:lpstr>Unsupervised learning</vt:lpstr>
      <vt:lpstr>Unsupervised learning + Labels</vt:lpstr>
      <vt:lpstr>Individual acts as a company</vt:lpstr>
      <vt:lpstr>Supervised learning w/o balancing</vt:lpstr>
      <vt:lpstr>Supervised learning with balancing</vt:lpstr>
      <vt:lpstr>Supervised learning with balancing</vt:lpstr>
      <vt:lpstr>Supervised learning with balancing: Direction of the effect (based on LR)</vt:lpstr>
      <vt:lpstr>Money laundry detection in  the future</vt:lpstr>
      <vt:lpstr>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Agnieszka Noculak</dc:creator>
  <cp:lastModifiedBy>Agnieszka Noculak</cp:lastModifiedBy>
  <cp:revision>47</cp:revision>
  <dcterms:created xsi:type="dcterms:W3CDTF">2019-11-02T13:28:55Z</dcterms:created>
  <dcterms:modified xsi:type="dcterms:W3CDTF">2019-11-03T13:59:20Z</dcterms:modified>
</cp:coreProperties>
</file>

<file path=docProps/thumbnail.jpeg>
</file>